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6D5090-18D0-4964-AF53-AC403401AB8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71D1FDF-7D39-41CB-BB47-EDEE68A9F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9371EB5-A61F-4880-9808-2AAD130B001C}"/>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5" name="Нижний колонтитул 4">
            <a:extLst>
              <a:ext uri="{FF2B5EF4-FFF2-40B4-BE49-F238E27FC236}">
                <a16:creationId xmlns:a16="http://schemas.microsoft.com/office/drawing/2014/main" id="{37098776-51C0-4DC3-B7BC-96D526B5F5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418E572-C5DF-40FC-A651-B72EA15883CF}"/>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54652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096F94-B02B-4C1B-8B3B-BF9DCBFDC9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0F18461-0765-45BB-9D7A-59CC1D7BA5A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DE12675-0A09-4E5A-B7AA-41C3E69E208E}"/>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5" name="Нижний колонтитул 4">
            <a:extLst>
              <a:ext uri="{FF2B5EF4-FFF2-40B4-BE49-F238E27FC236}">
                <a16:creationId xmlns:a16="http://schemas.microsoft.com/office/drawing/2014/main" id="{F88C109D-3900-4A16-89A9-5D8230B9E5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1A1A680-210D-4DF1-81E0-1020B7F42BE7}"/>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280259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A8A67B1-A705-4A05-9967-A732471E257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BE33F16-65CB-4A69-9ADD-5090F4ECC13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D6ABD4-BF0D-45B4-863D-A591CBBCF9F0}"/>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5" name="Нижний колонтитул 4">
            <a:extLst>
              <a:ext uri="{FF2B5EF4-FFF2-40B4-BE49-F238E27FC236}">
                <a16:creationId xmlns:a16="http://schemas.microsoft.com/office/drawing/2014/main" id="{E5325A73-0A8F-4483-978C-68E4D20864F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DB1756-07A1-42BD-B214-095E53BACD34}"/>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311390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BE4777-A5A0-41C3-8AAC-41EF63B5C1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FAAAC61-6339-4538-8578-DE5F8FBF0F5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070A0A-8E50-416A-A4FA-A47C63C6D5BD}"/>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5" name="Нижний колонтитул 4">
            <a:extLst>
              <a:ext uri="{FF2B5EF4-FFF2-40B4-BE49-F238E27FC236}">
                <a16:creationId xmlns:a16="http://schemas.microsoft.com/office/drawing/2014/main" id="{FF563D6C-5DCC-40E1-A271-1171F4A821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8505A7-293F-4B18-AFB4-E96A2DEE7125}"/>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339056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199444-320B-47AC-8326-2FC4357C753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3473BE6-103D-40A7-832E-01A9CEF96F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10764B1-6417-4D83-8784-F07E6ACA4261}"/>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5" name="Нижний колонтитул 4">
            <a:extLst>
              <a:ext uri="{FF2B5EF4-FFF2-40B4-BE49-F238E27FC236}">
                <a16:creationId xmlns:a16="http://schemas.microsoft.com/office/drawing/2014/main" id="{852C6D6B-9999-47B6-914E-6673E36CA10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56B2F1-F3C7-4062-B84A-7467C748A181}"/>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320853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E49F57-6847-44EF-A7CC-5BAFCA8D7D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743FC75-9377-4E50-BF2E-1C24AE7B5C9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0489859-5795-483E-AEF3-2302D2623F2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895D0DA-8591-4397-ACCE-17B861804C96}"/>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6" name="Нижний колонтитул 5">
            <a:extLst>
              <a:ext uri="{FF2B5EF4-FFF2-40B4-BE49-F238E27FC236}">
                <a16:creationId xmlns:a16="http://schemas.microsoft.com/office/drawing/2014/main" id="{A567FCE0-219C-4DE8-AF84-ABC98678E6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50B9063-8890-40B1-95CB-08A84A12E4B6}"/>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263298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7D67F1-2D24-4505-83B8-4EC2E4A3DA7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1245933-9BFD-474D-B4C9-7FF0C0315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008D830-D38E-4361-A5CB-C0BA7A151CD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ADBA201-AC41-49D2-8016-5CBC23041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89E63D-BC26-43E7-9E33-27E91928BDF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D3967B3-3781-4CA1-99DB-5C16D6DC6EEA}"/>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8" name="Нижний колонтитул 7">
            <a:extLst>
              <a:ext uri="{FF2B5EF4-FFF2-40B4-BE49-F238E27FC236}">
                <a16:creationId xmlns:a16="http://schemas.microsoft.com/office/drawing/2014/main" id="{C54146FC-5F88-44DE-9FC3-375248591CC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00ED385-4A0F-43A2-BDB6-F9508D7E787E}"/>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410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8F0804-B665-41EC-BE68-3424402A3B1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1B3BD83-2688-43FD-A98E-B4FA6331AC50}"/>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4" name="Нижний колонтитул 3">
            <a:extLst>
              <a:ext uri="{FF2B5EF4-FFF2-40B4-BE49-F238E27FC236}">
                <a16:creationId xmlns:a16="http://schemas.microsoft.com/office/drawing/2014/main" id="{300D0CBA-0DCA-4F94-8D61-545271F38A3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024EE0D-EC63-4902-8622-D9A3FDDC08C5}"/>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360525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DA0F0C7-B74C-47A6-AA01-40FAE04BE5A8}"/>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3" name="Нижний колонтитул 2">
            <a:extLst>
              <a:ext uri="{FF2B5EF4-FFF2-40B4-BE49-F238E27FC236}">
                <a16:creationId xmlns:a16="http://schemas.microsoft.com/office/drawing/2014/main" id="{E1001439-0837-49F8-828B-59CD5B7AB53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8FAC398-C87C-492F-9804-EA0070594C8D}"/>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187803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596263-5385-4DCD-B09E-157FD6990D2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D3ABD36-CA7E-486A-993D-DECC397708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991A9AA-DAA8-474C-A015-6AF3B65F4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A7860F2-25E2-4102-A2FF-2FED80CF777E}"/>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6" name="Нижний колонтитул 5">
            <a:extLst>
              <a:ext uri="{FF2B5EF4-FFF2-40B4-BE49-F238E27FC236}">
                <a16:creationId xmlns:a16="http://schemas.microsoft.com/office/drawing/2014/main" id="{3C7F4FC2-1B65-4A60-8EFF-20E6FB0A536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A4C71D8-0318-4206-A163-31A0EB6483C7}"/>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84852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A3AFF-C42B-4520-A4CE-E1251DF11C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9AAB503-0469-4FEA-8FB0-630780351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5972190-C104-4D83-A3A2-975FCCFFE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52F633-2142-4FCC-B339-FB68F16C2068}"/>
              </a:ext>
            </a:extLst>
          </p:cNvPr>
          <p:cNvSpPr>
            <a:spLocks noGrp="1"/>
          </p:cNvSpPr>
          <p:nvPr>
            <p:ph type="dt" sz="half" idx="10"/>
          </p:nvPr>
        </p:nvSpPr>
        <p:spPr/>
        <p:txBody>
          <a:bodyPr/>
          <a:lstStyle/>
          <a:p>
            <a:fld id="{93E55DBF-80DD-409D-AFA7-AB42A28D1413}" type="datetimeFigureOut">
              <a:rPr lang="ru-RU" smtClean="0"/>
              <a:t>21.02.2022</a:t>
            </a:fld>
            <a:endParaRPr lang="ru-RU"/>
          </a:p>
        </p:txBody>
      </p:sp>
      <p:sp>
        <p:nvSpPr>
          <p:cNvPr id="6" name="Нижний колонтитул 5">
            <a:extLst>
              <a:ext uri="{FF2B5EF4-FFF2-40B4-BE49-F238E27FC236}">
                <a16:creationId xmlns:a16="http://schemas.microsoft.com/office/drawing/2014/main" id="{2BDA8880-C6E7-463C-A39D-8930590556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4F3EDA5-34D9-4882-8B19-570C5F60437D}"/>
              </a:ext>
            </a:extLst>
          </p:cNvPr>
          <p:cNvSpPr>
            <a:spLocks noGrp="1"/>
          </p:cNvSpPr>
          <p:nvPr>
            <p:ph type="sldNum" sz="quarter" idx="12"/>
          </p:nvPr>
        </p:nvSpPr>
        <p:spPr/>
        <p:txBody>
          <a:bodyPr/>
          <a:lstStyle/>
          <a:p>
            <a:fld id="{86E53014-8D5A-47D7-902D-BBE6C7E53C51}" type="slidenum">
              <a:rPr lang="ru-RU" smtClean="0"/>
              <a:t>‹#›</a:t>
            </a:fld>
            <a:endParaRPr lang="ru-RU"/>
          </a:p>
        </p:txBody>
      </p:sp>
    </p:spTree>
    <p:extLst>
      <p:ext uri="{BB962C8B-B14F-4D97-AF65-F5344CB8AC3E}">
        <p14:creationId xmlns:p14="http://schemas.microsoft.com/office/powerpoint/2010/main" val="113803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EAB195-1162-4560-AEB4-2F925AF92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4D6CE12-34EF-4339-B1EF-D4293FCE7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E21C6D4-A317-4FCA-8716-2F8E22423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55DBF-80DD-409D-AFA7-AB42A28D1413}" type="datetimeFigureOut">
              <a:rPr lang="ru-RU" smtClean="0"/>
              <a:t>21.02.2022</a:t>
            </a:fld>
            <a:endParaRPr lang="ru-RU"/>
          </a:p>
        </p:txBody>
      </p:sp>
      <p:sp>
        <p:nvSpPr>
          <p:cNvPr id="5" name="Нижний колонтитул 4">
            <a:extLst>
              <a:ext uri="{FF2B5EF4-FFF2-40B4-BE49-F238E27FC236}">
                <a16:creationId xmlns:a16="http://schemas.microsoft.com/office/drawing/2014/main" id="{63163EDA-F117-4BC1-9B36-CDFA36ADC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40D4209-DB9F-49B4-A92C-A5DDA1120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3014-8D5A-47D7-902D-BBE6C7E53C51}" type="slidenum">
              <a:rPr lang="ru-RU" smtClean="0"/>
              <a:t>‹#›</a:t>
            </a:fld>
            <a:endParaRPr lang="ru-RU"/>
          </a:p>
        </p:txBody>
      </p:sp>
    </p:spTree>
    <p:extLst>
      <p:ext uri="{BB962C8B-B14F-4D97-AF65-F5344CB8AC3E}">
        <p14:creationId xmlns:p14="http://schemas.microsoft.com/office/powerpoint/2010/main" val="402735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51A151E-0CCC-419A-BE80-702A4B84E3BA}"/>
              </a:ext>
            </a:extLst>
          </p:cNvPr>
          <p:cNvSpPr>
            <a:spLocks noGrp="1"/>
          </p:cNvSpPr>
          <p:nvPr>
            <p:ph type="ctrTitle"/>
          </p:nvPr>
        </p:nvSpPr>
        <p:spPr>
          <a:xfrm>
            <a:off x="1475237" y="2481785"/>
            <a:ext cx="8626384" cy="2387918"/>
          </a:xfrm>
        </p:spPr>
        <p:txBody>
          <a:bodyPr anchor="b">
            <a:noAutofit/>
          </a:bodyPr>
          <a:lstStyle/>
          <a:p>
            <a:r>
              <a:rPr lang="ru-RU" sz="4000" b="1" dirty="0">
                <a:solidFill>
                  <a:srgbClr val="00296E"/>
                </a:solidFill>
              </a:rPr>
              <a:t>Развитие навыков </a:t>
            </a:r>
            <a:r>
              <a:rPr lang="ru-RU" sz="4000" b="1" dirty="0" err="1">
                <a:solidFill>
                  <a:srgbClr val="00296E"/>
                </a:solidFill>
              </a:rPr>
              <a:t>адвокации</a:t>
            </a:r>
            <a:br>
              <a:rPr lang="ru-RU" sz="3200" dirty="0"/>
            </a:br>
            <a:endParaRPr lang="ru-RU" sz="2800" dirty="0">
              <a:solidFill>
                <a:schemeClr val="tx2"/>
              </a:solidFill>
            </a:endParaRPr>
          </a:p>
        </p:txBody>
      </p:sp>
      <p:sp>
        <p:nvSpPr>
          <p:cNvPr id="3" name="Подзаголовок 2">
            <a:extLst>
              <a:ext uri="{FF2B5EF4-FFF2-40B4-BE49-F238E27FC236}">
                <a16:creationId xmlns:a16="http://schemas.microsoft.com/office/drawing/2014/main" id="{9FEAABF1-4682-4E7A-BCFF-76F6F188BE19}"/>
              </a:ext>
            </a:extLst>
          </p:cNvPr>
          <p:cNvSpPr>
            <a:spLocks noGrp="1"/>
          </p:cNvSpPr>
          <p:nvPr>
            <p:ph type="subTitle" idx="1"/>
          </p:nvPr>
        </p:nvSpPr>
        <p:spPr>
          <a:xfrm>
            <a:off x="2299856" y="6078372"/>
            <a:ext cx="9712036" cy="682079"/>
          </a:xfrm>
        </p:spPr>
        <p:txBody>
          <a:bodyPr>
            <a:normAutofit/>
          </a:bodyPr>
          <a:lstStyle/>
          <a:p>
            <a:r>
              <a:rPr lang="ru-RU" sz="2400" b="1" dirty="0">
                <a:solidFill>
                  <a:srgbClr val="00296E"/>
                </a:solidFill>
              </a:rPr>
              <a:t>Проект </a:t>
            </a:r>
            <a:r>
              <a:rPr lang="en-US" sz="2400" b="1" dirty="0">
                <a:solidFill>
                  <a:srgbClr val="00296E"/>
                </a:solidFill>
              </a:rPr>
              <a:t>USAID</a:t>
            </a:r>
            <a:r>
              <a:rPr lang="ru-RU" sz="2400" b="1" dirty="0">
                <a:solidFill>
                  <a:srgbClr val="00296E"/>
                </a:solidFill>
              </a:rPr>
              <a:t> «Поддержка пациентов с ТБ»                </a:t>
            </a:r>
            <a:r>
              <a:rPr lang="ru-RU" dirty="0"/>
              <a:t>Бишкек 2022</a:t>
            </a:r>
          </a:p>
          <a:p>
            <a:endParaRPr lang="ru-RU" dirty="0">
              <a:solidFill>
                <a:schemeClr val="tx2"/>
              </a:solidFill>
            </a:endParaRPr>
          </a:p>
        </p:txBody>
      </p:sp>
      <p:grpSp>
        <p:nvGrpSpPr>
          <p:cNvPr id="28"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Рисунок 4">
            <a:extLst>
              <a:ext uri="{FF2B5EF4-FFF2-40B4-BE49-F238E27FC236}">
                <a16:creationId xmlns:a16="http://schemas.microsoft.com/office/drawing/2014/main" id="{F6F4020A-2D7C-4399-A2E8-0044DBDC8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0" y="0"/>
            <a:ext cx="8972550" cy="1447186"/>
          </a:xfrm>
          <a:prstGeom prst="rect">
            <a:avLst/>
          </a:prstGeom>
        </p:spPr>
      </p:pic>
      <p:pic>
        <p:nvPicPr>
          <p:cNvPr id="7" name="Рисунок 6">
            <a:extLst>
              <a:ext uri="{FF2B5EF4-FFF2-40B4-BE49-F238E27FC236}">
                <a16:creationId xmlns:a16="http://schemas.microsoft.com/office/drawing/2014/main" id="{8BEFCAE7-0959-4E61-AFF3-E295DB5210F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4180115" y="1629966"/>
            <a:ext cx="3216629" cy="1799034"/>
          </a:xfrm>
          <a:prstGeom prst="rect">
            <a:avLst/>
          </a:prstGeom>
        </p:spPr>
      </p:pic>
      <p:pic>
        <p:nvPicPr>
          <p:cNvPr id="32" name="Рисунок 31">
            <a:extLst>
              <a:ext uri="{FF2B5EF4-FFF2-40B4-BE49-F238E27FC236}">
                <a16:creationId xmlns:a16="http://schemas.microsoft.com/office/drawing/2014/main" id="{74642AE7-6FFC-420E-9893-EE4BD66B05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057" y="4799788"/>
            <a:ext cx="1551748" cy="1859280"/>
          </a:xfrm>
          <a:prstGeom prst="rect">
            <a:avLst/>
          </a:prstGeom>
        </p:spPr>
      </p:pic>
    </p:spTree>
    <p:extLst>
      <p:ext uri="{BB962C8B-B14F-4D97-AF65-F5344CB8AC3E}">
        <p14:creationId xmlns:p14="http://schemas.microsoft.com/office/powerpoint/2010/main" val="63310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B15F80A-DE32-4749-9947-071B126302DA}"/>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p:txBody>
          <a:bodyPr>
            <a:normAutofit/>
          </a:bodyPr>
          <a:lstStyle/>
          <a:p>
            <a:pPr marL="0" indent="0">
              <a:buNone/>
            </a:pPr>
            <a:r>
              <a:rPr lang="ru-RU" sz="3600" b="1" dirty="0">
                <a:solidFill>
                  <a:srgbClr val="C00000"/>
                </a:solidFill>
                <a:effectLst>
                  <a:outerShdw blurRad="38100" dist="38100" dir="2700000" algn="tl">
                    <a:srgbClr val="000000">
                      <a:alpha val="43137"/>
                    </a:srgbClr>
                  </a:outerShdw>
                </a:effectLst>
              </a:rPr>
              <a:t>Т</a:t>
            </a:r>
            <a:r>
              <a:rPr lang="ru-RU" b="1" dirty="0"/>
              <a:t>- Участие заинтересованных сторон в отчетности по ТБ. </a:t>
            </a:r>
          </a:p>
          <a:p>
            <a:pPr marL="0" indent="0">
              <a:buNone/>
            </a:pPr>
            <a:r>
              <a:rPr lang="ru-RU" dirty="0"/>
              <a:t>Достижимо за счет: </a:t>
            </a:r>
            <a:endParaRPr lang="en-US" dirty="0"/>
          </a:p>
          <a:p>
            <a:pPr marL="971550" lvl="1" indent="-514350">
              <a:buFont typeface="+mj-lt"/>
              <a:buAutoNum type="arabicPeriod"/>
            </a:pPr>
            <a:r>
              <a:rPr lang="ru-RU" dirty="0"/>
              <a:t>четкого обозначения критериев для отчетности, которые согласованы с большинством участников; </a:t>
            </a:r>
            <a:endParaRPr lang="en-US" dirty="0"/>
          </a:p>
          <a:p>
            <a:pPr marL="971550" lvl="1" indent="-514350">
              <a:buFont typeface="+mj-lt"/>
              <a:buAutoNum type="arabicPeriod"/>
            </a:pPr>
            <a:r>
              <a:rPr lang="ru-RU" dirty="0"/>
              <a:t>обеспечения участия докладчиков в мероприятиях прямых бенефициаров; </a:t>
            </a:r>
            <a:endParaRPr lang="en-US" dirty="0"/>
          </a:p>
          <a:p>
            <a:pPr marL="971550" lvl="1" indent="-514350">
              <a:buFont typeface="+mj-lt"/>
              <a:buAutoNum type="arabicPeriod"/>
            </a:pPr>
            <a:r>
              <a:rPr lang="ru-RU" dirty="0"/>
              <a:t>повышения грамотности людей, затронутых ТБ. </a:t>
            </a:r>
          </a:p>
        </p:txBody>
      </p:sp>
      <p:sp>
        <p:nvSpPr>
          <p:cNvPr id="4" name="TextBox 3">
            <a:extLst>
              <a:ext uri="{FF2B5EF4-FFF2-40B4-BE49-F238E27FC236}">
                <a16:creationId xmlns:a16="http://schemas.microsoft.com/office/drawing/2014/main" id="{1F20E956-5791-491A-AD42-52FF0DE0096F}"/>
              </a:ext>
            </a:extLst>
          </p:cNvPr>
          <p:cNvSpPr txBox="1"/>
          <p:nvPr/>
        </p:nvSpPr>
        <p:spPr>
          <a:xfrm>
            <a:off x="9152709" y="618309"/>
            <a:ext cx="3363360" cy="830997"/>
          </a:xfrm>
          <a:prstGeom prst="rect">
            <a:avLst/>
          </a:prstGeom>
          <a:noFill/>
        </p:spPr>
        <p:txBody>
          <a:bodyPr wrap="square" rtlCol="0">
            <a:spAutoFit/>
          </a:bodyPr>
          <a:lstStyle/>
          <a:p>
            <a:r>
              <a:rPr lang="ru-RU" sz="2000" dirty="0"/>
              <a:t>УУ</a:t>
            </a:r>
            <a:r>
              <a:rPr lang="en-US" sz="2000" dirty="0"/>
              <a:t>=     </a:t>
            </a:r>
            <a:r>
              <a:rPr lang="en-US" sz="2000" u="sng" dirty="0"/>
              <a:t>C*O*R*R*E*C*</a:t>
            </a:r>
            <a:r>
              <a:rPr lang="en-US" sz="2800" b="1" u="sng" dirty="0">
                <a:solidFill>
                  <a:srgbClr val="C00000"/>
                </a:solidFill>
                <a:effectLst>
                  <a:outerShdw blurRad="38100" dist="38100" dir="2700000" algn="tl">
                    <a:srgbClr val="000000">
                      <a:alpha val="43137"/>
                    </a:srgbClr>
                  </a:outerShdw>
                </a:effectLst>
              </a:rPr>
              <a:t>T</a:t>
            </a:r>
            <a:endParaRPr lang="ru-RU" sz="2800" b="1" dirty="0">
              <a:solidFill>
                <a:srgbClr val="C00000"/>
              </a:solidFill>
              <a:effectLst>
                <a:outerShdw blurRad="38100" dist="38100" dir="2700000" algn="tl">
                  <a:srgbClr val="000000">
                    <a:alpha val="43137"/>
                  </a:srgbClr>
                </a:outerShdw>
              </a:effectLst>
            </a:endParaRPr>
          </a:p>
          <a:p>
            <a:r>
              <a:rPr lang="en-US" sz="2000" dirty="0"/>
              <a:t>                 W*A*L*L</a:t>
            </a:r>
            <a:endParaRPr lang="ru-RU" sz="2000" dirty="0"/>
          </a:p>
        </p:txBody>
      </p:sp>
      <p:pic>
        <p:nvPicPr>
          <p:cNvPr id="5" name="Рисунок 4">
            <a:extLst>
              <a:ext uri="{FF2B5EF4-FFF2-40B4-BE49-F238E27FC236}">
                <a16:creationId xmlns:a16="http://schemas.microsoft.com/office/drawing/2014/main" id="{DFC8FB5C-D632-4E98-93DD-6A768239C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446" y="4782371"/>
            <a:ext cx="1551748" cy="1859280"/>
          </a:xfrm>
          <a:prstGeom prst="rect">
            <a:avLst/>
          </a:prstGeom>
        </p:spPr>
      </p:pic>
    </p:spTree>
    <p:extLst>
      <p:ext uri="{BB962C8B-B14F-4D97-AF65-F5344CB8AC3E}">
        <p14:creationId xmlns:p14="http://schemas.microsoft.com/office/powerpoint/2010/main" val="186777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9CF538A-AF01-426E-AF6C-AC697758092D}"/>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p:txBody>
          <a:bodyPr>
            <a:normAutofit/>
          </a:bodyPr>
          <a:lstStyle/>
          <a:p>
            <a:pPr marL="0" indent="0">
              <a:buNone/>
            </a:pPr>
            <a:r>
              <a:rPr lang="en-US" sz="3600" b="1" dirty="0">
                <a:solidFill>
                  <a:srgbClr val="C00000"/>
                </a:solidFill>
                <a:effectLst>
                  <a:outerShdw blurRad="38100" dist="38100" dir="2700000" algn="tl">
                    <a:srgbClr val="000000">
                      <a:alpha val="43137"/>
                    </a:srgbClr>
                  </a:outerShdw>
                </a:effectLst>
              </a:rPr>
              <a:t>W</a:t>
            </a:r>
            <a:r>
              <a:rPr lang="ru-RU" sz="3600" b="1" dirty="0">
                <a:solidFill>
                  <a:srgbClr val="C00000"/>
                </a:solidFill>
                <a:effectLst>
                  <a:outerShdw blurRad="38100" dist="38100" dir="2700000" algn="tl">
                    <a:srgbClr val="000000">
                      <a:alpha val="43137"/>
                    </a:srgbClr>
                  </a:outerShdw>
                </a:effectLst>
              </a:rPr>
              <a:t> </a:t>
            </a:r>
            <a:r>
              <a:rPr lang="ru-RU" b="1" dirty="0"/>
              <a:t>-  рост иждивенческих настроений</a:t>
            </a:r>
            <a:r>
              <a:rPr lang="ru-RU" dirty="0"/>
              <a:t>. Внешняя помощь временна, а свой вклад ценится больше. </a:t>
            </a:r>
          </a:p>
        </p:txBody>
      </p:sp>
      <p:sp>
        <p:nvSpPr>
          <p:cNvPr id="4" name="TextBox 3">
            <a:extLst>
              <a:ext uri="{FF2B5EF4-FFF2-40B4-BE49-F238E27FC236}">
                <a16:creationId xmlns:a16="http://schemas.microsoft.com/office/drawing/2014/main" id="{55768C9C-B2D1-472E-84C7-17FA91BD06E4}"/>
              </a:ext>
            </a:extLst>
          </p:cNvPr>
          <p:cNvSpPr txBox="1"/>
          <p:nvPr/>
        </p:nvSpPr>
        <p:spPr>
          <a:xfrm>
            <a:off x="9152709" y="618309"/>
            <a:ext cx="3363360" cy="830997"/>
          </a:xfrm>
          <a:prstGeom prst="rect">
            <a:avLst/>
          </a:prstGeom>
          <a:noFill/>
        </p:spPr>
        <p:txBody>
          <a:bodyPr wrap="square" rtlCol="0">
            <a:spAutoFit/>
          </a:bodyPr>
          <a:lstStyle/>
          <a:p>
            <a:r>
              <a:rPr lang="ru-RU" sz="2000" dirty="0"/>
              <a:t>УУ</a:t>
            </a:r>
            <a:r>
              <a:rPr lang="en-US" sz="2000" dirty="0"/>
              <a:t>=     </a:t>
            </a:r>
            <a:r>
              <a:rPr lang="en-US" sz="2000" u="sng" dirty="0"/>
              <a:t>C*O*R*R*E*C*T</a:t>
            </a:r>
            <a:endParaRPr lang="ru-RU" sz="2000" dirty="0"/>
          </a:p>
          <a:p>
            <a:r>
              <a:rPr lang="en-US" sz="2000" dirty="0"/>
              <a:t>                 </a:t>
            </a:r>
            <a:r>
              <a:rPr lang="en-US" sz="2800" b="1" dirty="0">
                <a:solidFill>
                  <a:srgbClr val="C00000"/>
                </a:solidFill>
                <a:effectLst>
                  <a:outerShdw blurRad="38100" dist="38100" dir="2700000" algn="tl">
                    <a:srgbClr val="000000">
                      <a:alpha val="43137"/>
                    </a:srgbClr>
                  </a:outerShdw>
                </a:effectLst>
              </a:rPr>
              <a:t>W</a:t>
            </a:r>
            <a:r>
              <a:rPr lang="en-US" sz="2000" dirty="0"/>
              <a:t>*</a:t>
            </a:r>
            <a:r>
              <a:rPr lang="en-US" sz="2800" b="1" dirty="0">
                <a:solidFill>
                  <a:srgbClr val="C00000"/>
                </a:solidFill>
                <a:effectLst>
                  <a:outerShdw blurRad="38100" dist="38100" dir="2700000" algn="tl">
                    <a:srgbClr val="000000">
                      <a:alpha val="43137"/>
                    </a:srgbClr>
                  </a:outerShdw>
                </a:effectLst>
              </a:rPr>
              <a:t>A</a:t>
            </a:r>
            <a:r>
              <a:rPr lang="en-US" sz="2000" dirty="0"/>
              <a:t>*</a:t>
            </a:r>
            <a:r>
              <a:rPr lang="en-US" sz="2800" b="1" dirty="0">
                <a:solidFill>
                  <a:srgbClr val="C00000"/>
                </a:solidFill>
                <a:effectLst>
                  <a:outerShdw blurRad="38100" dist="38100" dir="2700000" algn="tl">
                    <a:srgbClr val="000000">
                      <a:alpha val="43137"/>
                    </a:srgbClr>
                  </a:outerShdw>
                </a:effectLst>
              </a:rPr>
              <a:t>L</a:t>
            </a:r>
            <a:r>
              <a:rPr lang="en-US" sz="2000" dirty="0"/>
              <a:t>*</a:t>
            </a:r>
            <a:r>
              <a:rPr lang="en-US" sz="2800" b="1" dirty="0">
                <a:solidFill>
                  <a:srgbClr val="C00000"/>
                </a:solidFill>
                <a:effectLst>
                  <a:outerShdw blurRad="38100" dist="38100" dir="2700000" algn="tl">
                    <a:srgbClr val="000000">
                      <a:alpha val="43137"/>
                    </a:srgbClr>
                  </a:outerShdw>
                </a:effectLst>
              </a:rPr>
              <a:t>L</a:t>
            </a:r>
            <a:endParaRPr lang="ru-RU" sz="2000" b="1" dirty="0">
              <a:solidFill>
                <a:srgbClr val="C00000"/>
              </a:solidFill>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570CF90A-C5D2-47FB-B7FC-CEDAA6DB0A85}"/>
              </a:ext>
            </a:extLst>
          </p:cNvPr>
          <p:cNvSpPr txBox="1">
            <a:spLocks/>
          </p:cNvSpPr>
          <p:nvPr/>
        </p:nvSpPr>
        <p:spPr>
          <a:xfrm>
            <a:off x="838200" y="294467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a:solidFill>
                  <a:srgbClr val="C00000"/>
                </a:solidFill>
                <a:effectLst>
                  <a:outerShdw blurRad="38100" dist="38100" dir="2700000" algn="tl">
                    <a:srgbClr val="000000">
                      <a:alpha val="43137"/>
                    </a:srgbClr>
                  </a:outerShdw>
                </a:effectLst>
              </a:rPr>
              <a:t>А </a:t>
            </a:r>
            <a:r>
              <a:rPr lang="ru-RU" b="1" dirty="0"/>
              <a:t>-</a:t>
            </a:r>
            <a:r>
              <a:rPr lang="ru-RU" dirty="0"/>
              <a:t> в сознании сообществ социальное не отделимо от политического.</a:t>
            </a:r>
          </a:p>
          <a:p>
            <a:pPr marL="0" indent="0">
              <a:buFont typeface="Arial" panose="020B0604020202020204" pitchFamily="34" charset="0"/>
              <a:buNone/>
            </a:pPr>
            <a:r>
              <a:rPr lang="en-US" sz="3600" b="1" dirty="0">
                <a:solidFill>
                  <a:srgbClr val="C00000"/>
                </a:solidFill>
                <a:effectLst>
                  <a:outerShdw blurRad="38100" dist="38100" dir="2700000" algn="tl">
                    <a:srgbClr val="000000">
                      <a:alpha val="43137"/>
                    </a:srgbClr>
                  </a:outerShdw>
                </a:effectLst>
              </a:rPr>
              <a:t>L</a:t>
            </a:r>
            <a:r>
              <a:rPr lang="ru-RU" sz="3600" b="1" dirty="0">
                <a:solidFill>
                  <a:srgbClr val="C00000"/>
                </a:solidFill>
                <a:effectLst>
                  <a:outerShdw blurRad="38100" dist="38100" dir="2700000" algn="tl">
                    <a:srgbClr val="000000">
                      <a:alpha val="43137"/>
                    </a:srgbClr>
                  </a:outerShdw>
                </a:effectLst>
              </a:rPr>
              <a:t> </a:t>
            </a:r>
            <a:r>
              <a:rPr lang="ru-RU" dirty="0"/>
              <a:t>- недоверие к власти (все решения ЛПР принимаются для их собственной выгоды) </a:t>
            </a:r>
          </a:p>
          <a:p>
            <a:pPr marL="0" indent="0">
              <a:buFont typeface="Arial" panose="020B0604020202020204" pitchFamily="34" charset="0"/>
              <a:buNone/>
            </a:pPr>
            <a:r>
              <a:rPr lang="en-US" sz="3600" b="1" dirty="0">
                <a:solidFill>
                  <a:srgbClr val="C00000"/>
                </a:solidFill>
                <a:effectLst>
                  <a:outerShdw blurRad="38100" dist="38100" dir="2700000" algn="tl">
                    <a:srgbClr val="000000">
                      <a:alpha val="43137"/>
                    </a:srgbClr>
                  </a:outerShdw>
                </a:effectLst>
              </a:rPr>
              <a:t>L</a:t>
            </a:r>
            <a:r>
              <a:rPr lang="ru-RU" sz="3600" b="1" dirty="0">
                <a:solidFill>
                  <a:srgbClr val="C00000"/>
                </a:solidFill>
                <a:effectLst>
                  <a:outerShdw blurRad="38100" dist="38100" dir="2700000" algn="tl">
                    <a:srgbClr val="000000">
                      <a:alpha val="43137"/>
                    </a:srgbClr>
                  </a:outerShdw>
                </a:effectLst>
              </a:rPr>
              <a:t> </a:t>
            </a:r>
            <a:r>
              <a:rPr lang="ru-RU" b="1" dirty="0"/>
              <a:t>-</a:t>
            </a:r>
            <a:r>
              <a:rPr lang="ru-RU" dirty="0"/>
              <a:t> неумение и нежелание принимать ответственность за собственные решения. </a:t>
            </a:r>
          </a:p>
        </p:txBody>
      </p:sp>
      <p:pic>
        <p:nvPicPr>
          <p:cNvPr id="6" name="Рисунок 5">
            <a:extLst>
              <a:ext uri="{FF2B5EF4-FFF2-40B4-BE49-F238E27FC236}">
                <a16:creationId xmlns:a16="http://schemas.microsoft.com/office/drawing/2014/main" id="{B4F554E3-DF7F-48EC-B75E-6CC676ED6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446" y="4782371"/>
            <a:ext cx="1551748" cy="1859280"/>
          </a:xfrm>
          <a:prstGeom prst="rect">
            <a:avLst/>
          </a:prstGeom>
        </p:spPr>
      </p:pic>
    </p:spTree>
    <p:extLst>
      <p:ext uri="{BB962C8B-B14F-4D97-AF65-F5344CB8AC3E}">
        <p14:creationId xmlns:p14="http://schemas.microsoft.com/office/powerpoint/2010/main" val="327936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A84F4-6781-44C2-B884-0ECF43CD0A23}"/>
              </a:ext>
            </a:extLst>
          </p:cNvPr>
          <p:cNvSpPr>
            <a:spLocks noGrp="1"/>
          </p:cNvSpPr>
          <p:nvPr>
            <p:ph type="title"/>
          </p:nvPr>
        </p:nvSpPr>
        <p:spPr>
          <a:xfrm>
            <a:off x="629195" y="330291"/>
            <a:ext cx="5884817" cy="1325563"/>
          </a:xfrm>
        </p:spPr>
        <p:txBody>
          <a:bodyPr>
            <a:noAutofit/>
          </a:bodyPr>
          <a:lstStyle/>
          <a:p>
            <a:r>
              <a:rPr lang="ru-RU" sz="2000" b="1" dirty="0">
                <a:latin typeface="Arial" panose="020B0604020202020204" pitchFamily="34" charset="0"/>
                <a:cs typeface="Arial" panose="020B0604020202020204" pitchFamily="34" charset="0"/>
              </a:rPr>
              <a:t>На основании, каких НПА айыл </a:t>
            </a:r>
            <a:r>
              <a:rPr lang="ru-RU" sz="2000" b="1" dirty="0" err="1">
                <a:latin typeface="Arial" panose="020B0604020202020204" pitchFamily="34" charset="0"/>
                <a:cs typeface="Arial" panose="020B0604020202020204" pitchFamily="34" charset="0"/>
              </a:rPr>
              <a:t>окмотту</a:t>
            </a:r>
            <a:r>
              <a:rPr lang="ru-RU" sz="2000" b="1" dirty="0">
                <a:latin typeface="Arial" panose="020B0604020202020204" pitchFamily="34" charset="0"/>
                <a:cs typeface="Arial" panose="020B0604020202020204" pitchFamily="34" charset="0"/>
              </a:rPr>
              <a:t> может и должен оказывать социальную поддержку людям с туберкулезом на  местном уровне?</a:t>
            </a:r>
            <a:br>
              <a:rPr lang="ru-RU" sz="2000" dirty="0"/>
            </a:br>
            <a:endParaRPr lang="ru-RU" sz="2000" dirty="0"/>
          </a:p>
        </p:txBody>
      </p:sp>
      <p:sp>
        <p:nvSpPr>
          <p:cNvPr id="3" name="Объект 2">
            <a:extLst>
              <a:ext uri="{FF2B5EF4-FFF2-40B4-BE49-F238E27FC236}">
                <a16:creationId xmlns:a16="http://schemas.microsoft.com/office/drawing/2014/main" id="{B2C706CF-A2B6-48E5-96DE-74B5B1A22D9D}"/>
              </a:ext>
            </a:extLst>
          </p:cNvPr>
          <p:cNvSpPr>
            <a:spLocks noGrp="1"/>
          </p:cNvSpPr>
          <p:nvPr>
            <p:ph idx="1"/>
          </p:nvPr>
        </p:nvSpPr>
        <p:spPr>
          <a:xfrm>
            <a:off x="2508069" y="1759131"/>
            <a:ext cx="8845731" cy="4632960"/>
          </a:xfrm>
        </p:spPr>
        <p:txBody>
          <a:bodyPr>
            <a:normAutofit fontScale="92500" lnSpcReduction="10000"/>
          </a:bodyPr>
          <a:lstStyle/>
          <a:p>
            <a:pPr lvl="0" algn="just"/>
            <a:r>
              <a:rPr lang="ru-RU" sz="1400" dirty="0">
                <a:latin typeface="Arial" panose="020B0604020202020204" pitchFamily="34" charset="0"/>
                <a:cs typeface="Arial" panose="020B0604020202020204" pitchFamily="34" charset="0"/>
              </a:rPr>
              <a:t>Органы местного самоуправления согласно </a:t>
            </a:r>
            <a:r>
              <a:rPr lang="ru-RU" sz="1400" b="1" dirty="0">
                <a:latin typeface="Arial" panose="020B0604020202020204" pitchFamily="34" charset="0"/>
                <a:cs typeface="Arial" panose="020B0604020202020204" pitchFamily="34" charset="0"/>
              </a:rPr>
              <a:t>статье 112 Конституции</a:t>
            </a:r>
            <a:r>
              <a:rPr lang="ru-RU" sz="1400" dirty="0">
                <a:latin typeface="Arial" panose="020B0604020202020204" pitchFamily="34" charset="0"/>
                <a:cs typeface="Arial" panose="020B0604020202020204" pitchFamily="34" charset="0"/>
              </a:rPr>
              <a:t> Кыргызской Республики, разрабатывают, утверждают и реализуют программы социально-экономического развития местного сообщества и социальной защиты населения.</a:t>
            </a:r>
          </a:p>
          <a:p>
            <a:pPr lvl="0" algn="just"/>
            <a:r>
              <a:rPr lang="ru-RU" sz="1400" dirty="0">
                <a:latin typeface="Arial" panose="020B0604020202020204" pitchFamily="34" charset="0"/>
                <a:cs typeface="Arial" panose="020B0604020202020204" pitchFamily="34" charset="0"/>
              </a:rPr>
              <a:t>Вопросы социальной защиты не определены отдельной позицией в перечне вопросов местного значения (статья 18 Закона КР «О местном самоуправлении»), но часть 2 статьи 18  определяет , что перечисленные в части 1 статьи 18 полномочия не являются исчерпывающими и не ограничивает органы МСУ в осуществлении иных полномочий, не запрещенных законодательством Кыргызской Республики. </a:t>
            </a:r>
          </a:p>
          <a:p>
            <a:pPr lvl="0" algn="just"/>
            <a:r>
              <a:rPr lang="ru-RU" sz="1400" b="1" dirty="0">
                <a:latin typeface="Arial" panose="020B0604020202020204" pitchFamily="34" charset="0"/>
                <a:cs typeface="Arial" panose="020B0604020202020204" pitchFamily="34" charset="0"/>
              </a:rPr>
              <a:t>Закон КР «Об основах социального обслуживания населения в КР»  </a:t>
            </a:r>
            <a:r>
              <a:rPr lang="ru-RU" sz="1400" dirty="0">
                <a:latin typeface="Arial" panose="020B0604020202020204" pitchFamily="34" charset="0"/>
                <a:cs typeface="Arial" panose="020B0604020202020204" pitchFamily="34" charset="0"/>
              </a:rPr>
              <a:t>дает понятие о </a:t>
            </a:r>
            <a:r>
              <a:rPr lang="ru-RU" sz="1400" b="1" dirty="0">
                <a:latin typeface="Arial" panose="020B0604020202020204" pitchFamily="34" charset="0"/>
                <a:cs typeface="Arial" panose="020B0604020202020204" pitchFamily="34" charset="0"/>
              </a:rPr>
              <a:t>трудной жизненной ситуации </a:t>
            </a:r>
            <a:r>
              <a:rPr lang="ru-RU" sz="1400" dirty="0">
                <a:latin typeface="Arial" panose="020B0604020202020204" pitchFamily="34" charset="0"/>
                <a:cs typeface="Arial" panose="020B0604020202020204" pitchFamily="34" charset="0"/>
              </a:rPr>
              <a:t>– ситуация, объективно нарушающая жизнедеятельность гражданина (инвалидность, неспособность к самообслуживанию в связи с преклонным возрастом или </a:t>
            </a:r>
            <a:r>
              <a:rPr lang="ru-RU" sz="1400" b="1" dirty="0">
                <a:latin typeface="Arial" panose="020B0604020202020204" pitchFamily="34" charset="0"/>
                <a:cs typeface="Arial" panose="020B0604020202020204" pitchFamily="34" charset="0"/>
              </a:rPr>
              <a:t>болезнью</a:t>
            </a:r>
            <a:r>
              <a:rPr lang="ru-RU" sz="1400" dirty="0">
                <a:latin typeface="Arial" panose="020B0604020202020204" pitchFamily="34" charset="0"/>
                <a:cs typeface="Arial" panose="020B0604020202020204" pitchFamily="34" charset="0"/>
              </a:rPr>
              <a:t>, сиротство, безнадзорность, </a:t>
            </a:r>
            <a:r>
              <a:rPr lang="ru-RU" sz="1400" b="1" dirty="0">
                <a:latin typeface="Arial" panose="020B0604020202020204" pitchFamily="34" charset="0"/>
                <a:cs typeface="Arial" panose="020B0604020202020204" pitchFamily="34" charset="0"/>
              </a:rPr>
              <a:t>малообеспеченность</a:t>
            </a:r>
            <a:r>
              <a:rPr lang="ru-RU" sz="1400" dirty="0">
                <a:latin typeface="Arial" panose="020B0604020202020204" pitchFamily="34" charset="0"/>
                <a:cs typeface="Arial" panose="020B0604020202020204" pitchFamily="34" charset="0"/>
              </a:rPr>
              <a:t>, безработица, отсутствие определенного места жительства, конфликты и жестокое обращение в семье, семейное насилие, одиночество и т.п.), которую он не может преодолеть самостоятельно. Статья 11 определяет   все виды социальных услуг, на которые имеют право граждане. Данная норма позволяет органам местного самоуправления принимать свои перечни </a:t>
            </a:r>
            <a:r>
              <a:rPr lang="ru-RU" sz="1400" b="1" dirty="0">
                <a:latin typeface="Arial" panose="020B0604020202020204" pitchFamily="34" charset="0"/>
                <a:cs typeface="Arial" panose="020B0604020202020204" pitchFamily="34" charset="0"/>
              </a:rPr>
              <a:t>дополнительных социальных услуг</a:t>
            </a:r>
            <a:r>
              <a:rPr lang="ru-RU" sz="1400" dirty="0">
                <a:latin typeface="Arial" panose="020B0604020202020204" pitchFamily="34" charset="0"/>
                <a:cs typeface="Arial" panose="020B0604020202020204" pitchFamily="34" charset="0"/>
              </a:rPr>
              <a:t> с учетом возможностей местных бюджетов и потребностей населения территории. Закон также дает возможность органам местного самоуправления устанавливать дополнительные основания, по которым предоставляется бесплатное социальное обслуживание за счет средств местных бюджетов (ст. ст. 1, 4, 7, 11, 26).</a:t>
            </a:r>
          </a:p>
          <a:p>
            <a:pPr lvl="0" algn="just"/>
            <a:r>
              <a:rPr lang="ru-RU" sz="1400" b="1" dirty="0">
                <a:latin typeface="Arial" panose="020B0604020202020204" pitchFamily="34" charset="0"/>
                <a:cs typeface="Arial" panose="020B0604020202020204" pitchFamily="34" charset="0"/>
              </a:rPr>
              <a:t>Закон Кыргызской Республики «О защите населения от туберкулеза» </a:t>
            </a:r>
            <a:r>
              <a:rPr lang="ru-RU" sz="1400" dirty="0">
                <a:latin typeface="Arial" panose="020B0604020202020204" pitchFamily="34" charset="0"/>
                <a:cs typeface="Arial" panose="020B0604020202020204" pitchFamily="34" charset="0"/>
              </a:rPr>
              <a:t>Согласно статье 15 Закона больные туберкулезом, вызываемые или направляемые на консультацию и лечение в противотуберкулезные организации, имеют право на бесплатный (туда и обратно) проезд за счет средств республиканского и местного бюджетов. Органы местного самоуправления осуществляют обеспечение всеми видами противотуберкулезной помощи и социальной защиты лиц, в том числе страдающих туберкулезом, в соответствии с делегированными государственными полномочиями за счет средств, переданных для осуществления делегированных государственных полномочий (статья 4).</a:t>
            </a:r>
          </a:p>
          <a:p>
            <a:endParaRPr lang="ru-RU" sz="1400" dirty="0"/>
          </a:p>
        </p:txBody>
      </p:sp>
      <p:pic>
        <p:nvPicPr>
          <p:cNvPr id="5" name="Рисунок 4">
            <a:extLst>
              <a:ext uri="{FF2B5EF4-FFF2-40B4-BE49-F238E27FC236}">
                <a16:creationId xmlns:a16="http://schemas.microsoft.com/office/drawing/2014/main" id="{52ADA80A-1363-43E9-BB95-9EDAA026C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08" y="2865120"/>
            <a:ext cx="2133600" cy="2133600"/>
          </a:xfrm>
          <a:prstGeom prst="rect">
            <a:avLst/>
          </a:prstGeom>
        </p:spPr>
      </p:pic>
    </p:spTree>
    <p:extLst>
      <p:ext uri="{BB962C8B-B14F-4D97-AF65-F5344CB8AC3E}">
        <p14:creationId xmlns:p14="http://schemas.microsoft.com/office/powerpoint/2010/main" val="156995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A84F4-6781-44C2-B884-0ECF43CD0A23}"/>
              </a:ext>
            </a:extLst>
          </p:cNvPr>
          <p:cNvSpPr>
            <a:spLocks noGrp="1"/>
          </p:cNvSpPr>
          <p:nvPr>
            <p:ph type="title"/>
          </p:nvPr>
        </p:nvSpPr>
        <p:spPr>
          <a:xfrm>
            <a:off x="2227216" y="752717"/>
            <a:ext cx="5884817" cy="1325563"/>
          </a:xfrm>
        </p:spPr>
        <p:txBody>
          <a:bodyPr>
            <a:noAutofit/>
          </a:bodyPr>
          <a:lstStyle/>
          <a:p>
            <a:r>
              <a:rPr lang="ru-RU" sz="2800" dirty="0"/>
              <a:t>Какие еще НПА могут быть нам пригодиться? </a:t>
            </a:r>
            <a:br>
              <a:rPr lang="ru-RU" sz="3600" dirty="0"/>
            </a:br>
            <a:br>
              <a:rPr lang="ru-RU" sz="2000" dirty="0"/>
            </a:br>
            <a:endParaRPr lang="ru-RU" sz="2000" dirty="0"/>
          </a:p>
        </p:txBody>
      </p:sp>
      <p:pic>
        <p:nvPicPr>
          <p:cNvPr id="5" name="Рисунок 4">
            <a:extLst>
              <a:ext uri="{FF2B5EF4-FFF2-40B4-BE49-F238E27FC236}">
                <a16:creationId xmlns:a16="http://schemas.microsoft.com/office/drawing/2014/main" id="{52ADA80A-1363-43E9-BB95-9EDAA026C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480" y="194060"/>
            <a:ext cx="799012" cy="799012"/>
          </a:xfrm>
          <a:prstGeom prst="rect">
            <a:avLst/>
          </a:prstGeom>
        </p:spPr>
      </p:pic>
      <p:sp>
        <p:nvSpPr>
          <p:cNvPr id="7" name="Заголовок 1">
            <a:extLst>
              <a:ext uri="{FF2B5EF4-FFF2-40B4-BE49-F238E27FC236}">
                <a16:creationId xmlns:a16="http://schemas.microsoft.com/office/drawing/2014/main" id="{FD14B9A4-2CE3-4586-AB22-4F7BDE49C2C3}"/>
              </a:ext>
            </a:extLst>
          </p:cNvPr>
          <p:cNvSpPr txBox="1">
            <a:spLocks/>
          </p:cNvSpPr>
          <p:nvPr/>
        </p:nvSpPr>
        <p:spPr>
          <a:xfrm>
            <a:off x="6418217" y="1933313"/>
            <a:ext cx="486809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На основании чего ОМСУ должны оказывать поддержку? </a:t>
            </a:r>
            <a:br>
              <a:rPr lang="ru-RU" sz="3600" dirty="0"/>
            </a:br>
            <a:br>
              <a:rPr lang="ru-RU" sz="2000" dirty="0"/>
            </a:br>
            <a:endParaRPr lang="ru-RU" sz="2000" dirty="0"/>
          </a:p>
        </p:txBody>
      </p:sp>
      <p:sp>
        <p:nvSpPr>
          <p:cNvPr id="8" name="Заголовок 1">
            <a:extLst>
              <a:ext uri="{FF2B5EF4-FFF2-40B4-BE49-F238E27FC236}">
                <a16:creationId xmlns:a16="http://schemas.microsoft.com/office/drawing/2014/main" id="{14C921B8-DD09-4A6C-A7A9-24AC9B20360E}"/>
              </a:ext>
            </a:extLst>
          </p:cNvPr>
          <p:cNvSpPr txBox="1">
            <a:spLocks/>
          </p:cNvSpPr>
          <p:nvPr/>
        </p:nvSpPr>
        <p:spPr>
          <a:xfrm>
            <a:off x="3013164" y="3439693"/>
            <a:ext cx="58848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Чем опасно развитие иждивенчества со стороны сообщества и со стороны пациента? </a:t>
            </a:r>
            <a:br>
              <a:rPr lang="ru-RU" sz="2000" dirty="0"/>
            </a:br>
            <a:br>
              <a:rPr lang="ru-RU" sz="1200" dirty="0"/>
            </a:br>
            <a:endParaRPr lang="ru-RU" sz="1200" dirty="0"/>
          </a:p>
        </p:txBody>
      </p:sp>
      <p:sp>
        <p:nvSpPr>
          <p:cNvPr id="9" name="Заголовок 1">
            <a:extLst>
              <a:ext uri="{FF2B5EF4-FFF2-40B4-BE49-F238E27FC236}">
                <a16:creationId xmlns:a16="http://schemas.microsoft.com/office/drawing/2014/main" id="{8616FA98-E22F-4FEC-A484-FE08E41ECF65}"/>
              </a:ext>
            </a:extLst>
          </p:cNvPr>
          <p:cNvSpPr txBox="1">
            <a:spLocks/>
          </p:cNvSpPr>
          <p:nvPr/>
        </p:nvSpPr>
        <p:spPr>
          <a:xfrm>
            <a:off x="4430485" y="5338377"/>
            <a:ext cx="77615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Для чего необходимо получение материальной помощи со стороны органов местного самоуправления и государственных органов? </a:t>
            </a:r>
            <a:br>
              <a:rPr lang="ru-RU" sz="2000" dirty="0"/>
            </a:br>
            <a:br>
              <a:rPr lang="ru-RU" sz="1200" dirty="0"/>
            </a:br>
            <a:endParaRPr lang="ru-RU" sz="1200" dirty="0"/>
          </a:p>
        </p:txBody>
      </p:sp>
      <p:pic>
        <p:nvPicPr>
          <p:cNvPr id="11" name="Рисунок 10">
            <a:extLst>
              <a:ext uri="{FF2B5EF4-FFF2-40B4-BE49-F238E27FC236}">
                <a16:creationId xmlns:a16="http://schemas.microsoft.com/office/drawing/2014/main" id="{644FA5A9-51D7-4415-A2F8-4CFED57F0928}"/>
              </a:ext>
            </a:extLst>
          </p:cNvPr>
          <p:cNvPicPr>
            <a:picLocks noChangeAspect="1"/>
          </p:cNvPicPr>
          <p:nvPr/>
        </p:nvPicPr>
        <p:blipFill rotWithShape="1">
          <a:blip r:embed="rId3">
            <a:extLst>
              <a:ext uri="{28A0092B-C50C-407E-A947-70E740481C1C}">
                <a14:useLocalDpi xmlns:a14="http://schemas.microsoft.com/office/drawing/2010/main" val="0"/>
              </a:ext>
            </a:extLst>
          </a:blip>
          <a:srcRect l="28507" t="10392" r="29317" b="12032"/>
          <a:stretch/>
        </p:blipFill>
        <p:spPr>
          <a:xfrm>
            <a:off x="696685" y="257327"/>
            <a:ext cx="1445623" cy="1495686"/>
          </a:xfrm>
          <a:prstGeom prst="rect">
            <a:avLst/>
          </a:prstGeom>
        </p:spPr>
      </p:pic>
      <p:pic>
        <p:nvPicPr>
          <p:cNvPr id="12" name="Рисунок 11">
            <a:extLst>
              <a:ext uri="{FF2B5EF4-FFF2-40B4-BE49-F238E27FC236}">
                <a16:creationId xmlns:a16="http://schemas.microsoft.com/office/drawing/2014/main" id="{85A3ACC7-D3A8-4B7A-895E-F3E4ADE0E909}"/>
              </a:ext>
            </a:extLst>
          </p:cNvPr>
          <p:cNvPicPr>
            <a:picLocks noChangeAspect="1"/>
          </p:cNvPicPr>
          <p:nvPr/>
        </p:nvPicPr>
        <p:blipFill rotWithShape="1">
          <a:blip r:embed="rId3">
            <a:extLst>
              <a:ext uri="{28A0092B-C50C-407E-A947-70E740481C1C}">
                <a14:useLocalDpi xmlns:a14="http://schemas.microsoft.com/office/drawing/2010/main" val="0"/>
              </a:ext>
            </a:extLst>
          </a:blip>
          <a:srcRect l="28507" t="10392" r="29317" b="12032"/>
          <a:stretch/>
        </p:blipFill>
        <p:spPr>
          <a:xfrm>
            <a:off x="4856116" y="1512008"/>
            <a:ext cx="1445623" cy="1495686"/>
          </a:xfrm>
          <a:prstGeom prst="rect">
            <a:avLst/>
          </a:prstGeom>
        </p:spPr>
      </p:pic>
      <p:pic>
        <p:nvPicPr>
          <p:cNvPr id="13" name="Рисунок 12">
            <a:extLst>
              <a:ext uri="{FF2B5EF4-FFF2-40B4-BE49-F238E27FC236}">
                <a16:creationId xmlns:a16="http://schemas.microsoft.com/office/drawing/2014/main" id="{16D43C2E-4B79-4E7B-8F3F-324D699EAF45}"/>
              </a:ext>
            </a:extLst>
          </p:cNvPr>
          <p:cNvPicPr>
            <a:picLocks noChangeAspect="1"/>
          </p:cNvPicPr>
          <p:nvPr/>
        </p:nvPicPr>
        <p:blipFill rotWithShape="1">
          <a:blip r:embed="rId3">
            <a:extLst>
              <a:ext uri="{28A0092B-C50C-407E-A947-70E740481C1C}">
                <a14:useLocalDpi xmlns:a14="http://schemas.microsoft.com/office/drawing/2010/main" val="0"/>
              </a:ext>
            </a:extLst>
          </a:blip>
          <a:srcRect l="28507" t="10392" r="29317" b="12032"/>
          <a:stretch/>
        </p:blipFill>
        <p:spPr>
          <a:xfrm>
            <a:off x="1419496" y="3241736"/>
            <a:ext cx="1445623" cy="1495686"/>
          </a:xfrm>
          <a:prstGeom prst="rect">
            <a:avLst/>
          </a:prstGeom>
        </p:spPr>
      </p:pic>
      <p:pic>
        <p:nvPicPr>
          <p:cNvPr id="14" name="Рисунок 13">
            <a:extLst>
              <a:ext uri="{FF2B5EF4-FFF2-40B4-BE49-F238E27FC236}">
                <a16:creationId xmlns:a16="http://schemas.microsoft.com/office/drawing/2014/main" id="{5485C2A7-95C3-4498-BE78-665EE66929CB}"/>
              </a:ext>
            </a:extLst>
          </p:cNvPr>
          <p:cNvPicPr>
            <a:picLocks noChangeAspect="1"/>
          </p:cNvPicPr>
          <p:nvPr/>
        </p:nvPicPr>
        <p:blipFill rotWithShape="1">
          <a:blip r:embed="rId3">
            <a:extLst>
              <a:ext uri="{28A0092B-C50C-407E-A947-70E740481C1C}">
                <a14:useLocalDpi xmlns:a14="http://schemas.microsoft.com/office/drawing/2010/main" val="0"/>
              </a:ext>
            </a:extLst>
          </a:blip>
          <a:srcRect l="28507" t="10392" r="29317" b="12032"/>
          <a:stretch/>
        </p:blipFill>
        <p:spPr>
          <a:xfrm>
            <a:off x="2812866" y="5000863"/>
            <a:ext cx="1445623" cy="1495686"/>
          </a:xfrm>
          <a:prstGeom prst="rect">
            <a:avLst/>
          </a:prstGeom>
        </p:spPr>
      </p:pic>
    </p:spTree>
    <p:extLst>
      <p:ext uri="{BB962C8B-B14F-4D97-AF65-F5344CB8AC3E}">
        <p14:creationId xmlns:p14="http://schemas.microsoft.com/office/powerpoint/2010/main" val="369401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D1483D1E-1E1A-4F54-890E-70CB761414DC}"/>
              </a:ext>
            </a:extLst>
          </p:cNvPr>
          <p:cNvSpPr/>
          <p:nvPr/>
        </p:nvSpPr>
        <p:spPr>
          <a:xfrm>
            <a:off x="113211" y="383175"/>
            <a:ext cx="2891246" cy="6226629"/>
          </a:xfrm>
          <a:prstGeom prst="foldedCorner">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a:r>
              <a:rPr lang="ru-RU" sz="900" b="1" dirty="0">
                <a:solidFill>
                  <a:schemeClr val="tx1"/>
                </a:solidFill>
                <a:latin typeface="+mj-lt"/>
              </a:rPr>
              <a:t>Айыл</a:t>
            </a:r>
            <a:r>
              <a:rPr lang="ru-RU" sz="900" dirty="0">
                <a:solidFill>
                  <a:schemeClr val="tx1"/>
                </a:solidFill>
                <a:latin typeface="+mj-lt"/>
              </a:rPr>
              <a:t> </a:t>
            </a:r>
            <a:r>
              <a:rPr lang="ru-RU" sz="900" dirty="0" err="1">
                <a:solidFill>
                  <a:schemeClr val="tx1"/>
                </a:solidFill>
                <a:latin typeface="+mj-lt"/>
              </a:rPr>
              <a:t>Ө</a:t>
            </a:r>
            <a:r>
              <a:rPr lang="ru-RU" sz="900" b="1" dirty="0" err="1">
                <a:solidFill>
                  <a:schemeClr val="tx1"/>
                </a:solidFill>
                <a:latin typeface="+mj-lt"/>
              </a:rPr>
              <a:t>км</a:t>
            </a:r>
            <a:r>
              <a:rPr lang="ru-RU" sz="900" dirty="0" err="1">
                <a:solidFill>
                  <a:schemeClr val="tx1"/>
                </a:solidFill>
                <a:latin typeface="+mj-lt"/>
              </a:rPr>
              <a:t>ө</a:t>
            </a:r>
            <a:r>
              <a:rPr lang="ru-RU" sz="900" b="1" dirty="0" err="1">
                <a:solidFill>
                  <a:schemeClr val="tx1"/>
                </a:solidFill>
                <a:latin typeface="+mj-lt"/>
              </a:rPr>
              <a:t>т</a:t>
            </a:r>
            <a:r>
              <a:rPr lang="ru-RU" sz="900" b="1" dirty="0">
                <a:solidFill>
                  <a:schemeClr val="tx1"/>
                </a:solidFill>
                <a:latin typeface="+mj-lt"/>
              </a:rPr>
              <a:t> </a:t>
            </a:r>
            <a:r>
              <a:rPr lang="ru-RU" sz="900" b="1" dirty="0" err="1">
                <a:solidFill>
                  <a:schemeClr val="tx1"/>
                </a:solidFill>
                <a:latin typeface="+mj-lt"/>
              </a:rPr>
              <a:t>башчысына</a:t>
            </a:r>
            <a:endParaRPr lang="ru-RU" sz="900" dirty="0">
              <a:solidFill>
                <a:schemeClr val="tx1"/>
              </a:solidFill>
              <a:latin typeface="+mj-lt"/>
            </a:endParaRPr>
          </a:p>
          <a:p>
            <a:pPr algn="r"/>
            <a:r>
              <a:rPr lang="ru-RU" sz="900" dirty="0">
                <a:solidFill>
                  <a:schemeClr val="tx1"/>
                </a:solidFill>
                <a:latin typeface="+mj-lt"/>
              </a:rPr>
              <a:t>_____________________________</a:t>
            </a:r>
          </a:p>
          <a:p>
            <a:pPr algn="r"/>
            <a:r>
              <a:rPr lang="ru-RU" sz="900" dirty="0">
                <a:solidFill>
                  <a:schemeClr val="tx1"/>
                </a:solidFill>
                <a:latin typeface="+mj-lt"/>
              </a:rPr>
              <a:t>                                                                                                                               (</a:t>
            </a:r>
            <a:r>
              <a:rPr lang="ru-RU" sz="900" dirty="0" err="1">
                <a:solidFill>
                  <a:schemeClr val="tx1"/>
                </a:solidFill>
                <a:latin typeface="+mj-lt"/>
              </a:rPr>
              <a:t>айылдын</a:t>
            </a:r>
            <a:r>
              <a:rPr lang="ru-RU" sz="900" dirty="0">
                <a:solidFill>
                  <a:schemeClr val="tx1"/>
                </a:solidFill>
                <a:latin typeface="+mj-lt"/>
              </a:rPr>
              <a:t> </a:t>
            </a:r>
            <a:r>
              <a:rPr lang="ru-RU" sz="900" dirty="0" err="1">
                <a:solidFill>
                  <a:schemeClr val="tx1"/>
                </a:solidFill>
                <a:latin typeface="+mj-lt"/>
              </a:rPr>
              <a:t>аталышы</a:t>
            </a:r>
            <a:r>
              <a:rPr lang="ru-RU" sz="900" dirty="0">
                <a:solidFill>
                  <a:schemeClr val="tx1"/>
                </a:solidFill>
                <a:latin typeface="+mj-lt"/>
              </a:rPr>
              <a:t>) </a:t>
            </a:r>
          </a:p>
          <a:p>
            <a:pPr algn="r"/>
            <a:r>
              <a:rPr lang="ru-RU" sz="900" dirty="0">
                <a:solidFill>
                  <a:schemeClr val="tx1"/>
                </a:solidFill>
                <a:latin typeface="+mj-lt"/>
              </a:rPr>
              <a:t>_____________________________ </a:t>
            </a:r>
          </a:p>
          <a:p>
            <a:pPr algn="r"/>
            <a:r>
              <a:rPr lang="ru-RU" sz="900" dirty="0">
                <a:solidFill>
                  <a:schemeClr val="tx1"/>
                </a:solidFill>
                <a:latin typeface="+mj-lt"/>
              </a:rPr>
              <a:t>                                                                                                          (</a:t>
            </a:r>
            <a:r>
              <a:rPr lang="ru-RU" sz="900" dirty="0" err="1">
                <a:solidFill>
                  <a:schemeClr val="tx1"/>
                </a:solidFill>
                <a:latin typeface="+mj-lt"/>
              </a:rPr>
              <a:t>арыз</a:t>
            </a:r>
            <a:r>
              <a:rPr lang="ru-RU" sz="900" dirty="0">
                <a:solidFill>
                  <a:schemeClr val="tx1"/>
                </a:solidFill>
                <a:latin typeface="+mj-lt"/>
              </a:rPr>
              <a:t> </a:t>
            </a:r>
            <a:r>
              <a:rPr lang="ru-RU" sz="900" dirty="0" err="1">
                <a:solidFill>
                  <a:schemeClr val="tx1"/>
                </a:solidFill>
                <a:latin typeface="+mj-lt"/>
              </a:rPr>
              <a:t>берүүчүнүн</a:t>
            </a:r>
            <a:r>
              <a:rPr lang="ru-RU" sz="900" dirty="0">
                <a:solidFill>
                  <a:schemeClr val="tx1"/>
                </a:solidFill>
                <a:latin typeface="+mj-lt"/>
              </a:rPr>
              <a:t> </a:t>
            </a:r>
            <a:r>
              <a:rPr lang="ru-RU" sz="900" dirty="0" err="1">
                <a:solidFill>
                  <a:schemeClr val="tx1"/>
                </a:solidFill>
                <a:latin typeface="+mj-lt"/>
              </a:rPr>
              <a:t>аты-жөнү</a:t>
            </a:r>
            <a:r>
              <a:rPr lang="ru-RU" sz="900" dirty="0">
                <a:solidFill>
                  <a:schemeClr val="tx1"/>
                </a:solidFill>
                <a:latin typeface="+mj-lt"/>
              </a:rPr>
              <a:t>)</a:t>
            </a:r>
          </a:p>
          <a:p>
            <a:pPr algn="r"/>
            <a:r>
              <a:rPr lang="ru-RU" sz="900" dirty="0" err="1">
                <a:solidFill>
                  <a:schemeClr val="tx1"/>
                </a:solidFill>
                <a:latin typeface="+mj-lt"/>
              </a:rPr>
              <a:t>Жашаган</a:t>
            </a:r>
            <a:r>
              <a:rPr lang="ru-RU" sz="900" dirty="0">
                <a:solidFill>
                  <a:schemeClr val="tx1"/>
                </a:solidFill>
                <a:latin typeface="+mj-lt"/>
              </a:rPr>
              <a:t> </a:t>
            </a:r>
            <a:r>
              <a:rPr lang="ru-RU" sz="900" dirty="0" err="1">
                <a:solidFill>
                  <a:schemeClr val="tx1"/>
                </a:solidFill>
                <a:latin typeface="+mj-lt"/>
              </a:rPr>
              <a:t>дареги</a:t>
            </a:r>
            <a:r>
              <a:rPr lang="ru-RU" sz="900" dirty="0">
                <a:solidFill>
                  <a:schemeClr val="tx1"/>
                </a:solidFill>
                <a:latin typeface="+mj-lt"/>
              </a:rPr>
              <a:t>_____________________________</a:t>
            </a:r>
          </a:p>
          <a:p>
            <a:pPr algn="r"/>
            <a:r>
              <a:rPr lang="ru-RU" sz="900" dirty="0">
                <a:solidFill>
                  <a:schemeClr val="tx1"/>
                </a:solidFill>
                <a:latin typeface="+mj-lt"/>
              </a:rPr>
              <a:t>                                                                                                                                    (</a:t>
            </a:r>
            <a:r>
              <a:rPr lang="ru-RU" sz="900" dirty="0" err="1">
                <a:solidFill>
                  <a:schemeClr val="tx1"/>
                </a:solidFill>
                <a:latin typeface="+mj-lt"/>
              </a:rPr>
              <a:t>дареги</a:t>
            </a:r>
            <a:r>
              <a:rPr lang="ru-RU" sz="900" dirty="0">
                <a:solidFill>
                  <a:schemeClr val="tx1"/>
                </a:solidFill>
                <a:latin typeface="+mj-lt"/>
              </a:rPr>
              <a:t>)</a:t>
            </a:r>
          </a:p>
          <a:p>
            <a:pPr algn="r"/>
            <a:r>
              <a:rPr lang="ru-RU" sz="900" dirty="0">
                <a:solidFill>
                  <a:schemeClr val="tx1"/>
                </a:solidFill>
                <a:latin typeface="+mj-lt"/>
              </a:rPr>
              <a:t>_____________________________</a:t>
            </a:r>
          </a:p>
          <a:p>
            <a:pPr algn="r"/>
            <a:r>
              <a:rPr lang="ru-RU" sz="900" dirty="0">
                <a:solidFill>
                  <a:schemeClr val="tx1"/>
                </a:solidFill>
                <a:latin typeface="+mj-lt"/>
              </a:rPr>
              <a:t>                                                                                                             (</a:t>
            </a:r>
            <a:r>
              <a:rPr lang="ru-RU" sz="900" dirty="0" err="1">
                <a:solidFill>
                  <a:schemeClr val="tx1"/>
                </a:solidFill>
                <a:latin typeface="+mj-lt"/>
              </a:rPr>
              <a:t>паспорттунмаалыматтары</a:t>
            </a:r>
            <a:r>
              <a:rPr lang="ru-RU" sz="900" dirty="0">
                <a:solidFill>
                  <a:schemeClr val="tx1"/>
                </a:solidFill>
                <a:latin typeface="+mj-lt"/>
              </a:rPr>
              <a:t>)</a:t>
            </a:r>
          </a:p>
          <a:p>
            <a:pPr algn="r"/>
            <a:r>
              <a:rPr lang="ru-RU" sz="900" u="sng" dirty="0">
                <a:solidFill>
                  <a:schemeClr val="tx1"/>
                </a:solidFill>
                <a:latin typeface="+mj-lt"/>
              </a:rPr>
              <a:t>_+996 ()_________________</a:t>
            </a:r>
            <a:endParaRPr lang="ru-RU" sz="900" dirty="0">
              <a:solidFill>
                <a:schemeClr val="tx1"/>
              </a:solidFill>
              <a:latin typeface="+mj-lt"/>
            </a:endParaRPr>
          </a:p>
          <a:p>
            <a:pPr algn="r"/>
            <a:r>
              <a:rPr lang="ru-RU" sz="900" dirty="0">
                <a:solidFill>
                  <a:schemeClr val="tx1"/>
                </a:solidFill>
                <a:latin typeface="+mj-lt"/>
              </a:rPr>
              <a:t>                                                                                                          (</a:t>
            </a:r>
            <a:r>
              <a:rPr lang="ru-RU" sz="900" dirty="0" err="1">
                <a:solidFill>
                  <a:schemeClr val="tx1"/>
                </a:solidFill>
                <a:latin typeface="+mj-lt"/>
              </a:rPr>
              <a:t>арыз</a:t>
            </a:r>
            <a:r>
              <a:rPr lang="ru-RU" sz="900" dirty="0">
                <a:solidFill>
                  <a:schemeClr val="tx1"/>
                </a:solidFill>
                <a:latin typeface="+mj-lt"/>
              </a:rPr>
              <a:t> </a:t>
            </a:r>
            <a:r>
              <a:rPr lang="ru-RU" sz="900" dirty="0" err="1">
                <a:solidFill>
                  <a:schemeClr val="tx1"/>
                </a:solidFill>
                <a:latin typeface="+mj-lt"/>
              </a:rPr>
              <a:t>берүүчүнүн</a:t>
            </a:r>
            <a:r>
              <a:rPr lang="ru-RU" sz="900" dirty="0">
                <a:solidFill>
                  <a:schemeClr val="tx1"/>
                </a:solidFill>
                <a:latin typeface="+mj-lt"/>
              </a:rPr>
              <a:t> </a:t>
            </a:r>
            <a:r>
              <a:rPr lang="ru-RU" sz="900" dirty="0" err="1">
                <a:solidFill>
                  <a:schemeClr val="tx1"/>
                </a:solidFill>
                <a:latin typeface="+mj-lt"/>
              </a:rPr>
              <a:t>уюлдук</a:t>
            </a:r>
            <a:r>
              <a:rPr lang="ru-RU" sz="900" dirty="0">
                <a:solidFill>
                  <a:schemeClr val="tx1"/>
                </a:solidFill>
                <a:latin typeface="+mj-lt"/>
              </a:rPr>
              <a:t> </a:t>
            </a:r>
            <a:r>
              <a:rPr lang="ky-KG" sz="900" dirty="0">
                <a:solidFill>
                  <a:schemeClr val="tx1"/>
                </a:solidFill>
                <a:latin typeface="+mj-lt"/>
              </a:rPr>
              <a:t>т</a:t>
            </a:r>
            <a:r>
              <a:rPr lang="ru-RU" sz="900" dirty="0" err="1">
                <a:solidFill>
                  <a:schemeClr val="tx1"/>
                </a:solidFill>
                <a:latin typeface="+mj-lt"/>
              </a:rPr>
              <a:t>елефону</a:t>
            </a:r>
            <a:r>
              <a:rPr lang="ru-RU" sz="900" dirty="0">
                <a:solidFill>
                  <a:schemeClr val="tx1"/>
                </a:solidFill>
                <a:latin typeface="+mj-lt"/>
              </a:rPr>
              <a:t>)</a:t>
            </a:r>
          </a:p>
          <a:p>
            <a:r>
              <a:rPr lang="ru-RU" sz="900" dirty="0">
                <a:solidFill>
                  <a:schemeClr val="tx1"/>
                </a:solidFill>
                <a:latin typeface="+mj-lt"/>
              </a:rPr>
              <a:t> </a:t>
            </a:r>
          </a:p>
          <a:p>
            <a:r>
              <a:rPr lang="ru-RU" sz="900" b="1" dirty="0">
                <a:solidFill>
                  <a:schemeClr val="tx1"/>
                </a:solidFill>
                <a:latin typeface="+mj-lt"/>
              </a:rPr>
              <a:t> </a:t>
            </a:r>
            <a:endParaRPr lang="ru-RU" sz="900" dirty="0">
              <a:solidFill>
                <a:schemeClr val="tx1"/>
              </a:solidFill>
              <a:latin typeface="+mj-lt"/>
            </a:endParaRPr>
          </a:p>
          <a:p>
            <a:r>
              <a:rPr lang="ru-RU" sz="1050" dirty="0" err="1">
                <a:solidFill>
                  <a:schemeClr val="tx1"/>
                </a:solidFill>
                <a:latin typeface="+mj-lt"/>
              </a:rPr>
              <a:t>Арыз</a:t>
            </a:r>
            <a:endParaRPr lang="ru-RU" sz="1050" dirty="0">
              <a:solidFill>
                <a:schemeClr val="tx1"/>
              </a:solidFill>
              <a:latin typeface="+mj-lt"/>
            </a:endParaRPr>
          </a:p>
          <a:p>
            <a:r>
              <a:rPr lang="ru-RU" sz="1050" dirty="0" err="1">
                <a:solidFill>
                  <a:schemeClr val="tx1"/>
                </a:solidFill>
                <a:latin typeface="+mj-lt"/>
              </a:rPr>
              <a:t>Менин</a:t>
            </a:r>
            <a:r>
              <a:rPr lang="ru-RU" sz="1050" dirty="0">
                <a:solidFill>
                  <a:schemeClr val="tx1"/>
                </a:solidFill>
                <a:latin typeface="+mj-lt"/>
              </a:rPr>
              <a:t> </a:t>
            </a:r>
            <a:r>
              <a:rPr lang="ru-RU" sz="1050" dirty="0" err="1">
                <a:solidFill>
                  <a:schemeClr val="tx1"/>
                </a:solidFill>
                <a:latin typeface="+mj-lt"/>
              </a:rPr>
              <a:t>оорума</a:t>
            </a:r>
            <a:r>
              <a:rPr lang="ru-RU" sz="1050" dirty="0">
                <a:solidFill>
                  <a:schemeClr val="tx1"/>
                </a:solidFill>
                <a:latin typeface="+mj-lt"/>
              </a:rPr>
              <a:t> </a:t>
            </a:r>
            <a:r>
              <a:rPr lang="ru-RU" sz="1050" dirty="0" err="1">
                <a:solidFill>
                  <a:schemeClr val="tx1"/>
                </a:solidFill>
                <a:latin typeface="+mj-lt"/>
              </a:rPr>
              <a:t>байланыштуу</a:t>
            </a:r>
            <a:r>
              <a:rPr lang="ru-RU" sz="1050" dirty="0">
                <a:solidFill>
                  <a:schemeClr val="tx1"/>
                </a:solidFill>
                <a:latin typeface="+mj-lt"/>
              </a:rPr>
              <a:t> </a:t>
            </a:r>
            <a:r>
              <a:rPr lang="ru-RU" sz="1050" dirty="0" err="1">
                <a:solidFill>
                  <a:schemeClr val="tx1"/>
                </a:solidFill>
                <a:latin typeface="+mj-lt"/>
              </a:rPr>
              <a:t>кургак</a:t>
            </a:r>
            <a:r>
              <a:rPr lang="ru-RU" sz="1050" dirty="0">
                <a:solidFill>
                  <a:schemeClr val="tx1"/>
                </a:solidFill>
                <a:latin typeface="+mj-lt"/>
              </a:rPr>
              <a:t> </a:t>
            </a:r>
            <a:r>
              <a:rPr lang="ru-RU" sz="1050" dirty="0" err="1">
                <a:solidFill>
                  <a:schemeClr val="tx1"/>
                </a:solidFill>
                <a:latin typeface="+mj-lt"/>
              </a:rPr>
              <a:t>учукка</a:t>
            </a:r>
            <a:r>
              <a:rPr lang="ru-RU" sz="1050" dirty="0">
                <a:solidFill>
                  <a:schemeClr val="tx1"/>
                </a:solidFill>
                <a:latin typeface="+mj-lt"/>
              </a:rPr>
              <a:t> </a:t>
            </a:r>
            <a:r>
              <a:rPr lang="ru-RU" sz="1050" dirty="0" err="1">
                <a:solidFill>
                  <a:schemeClr val="tx1"/>
                </a:solidFill>
                <a:latin typeface="+mj-lt"/>
              </a:rPr>
              <a:t>каршы</a:t>
            </a:r>
            <a:r>
              <a:rPr lang="ru-RU" sz="1050" dirty="0">
                <a:solidFill>
                  <a:schemeClr val="tx1"/>
                </a:solidFill>
                <a:latin typeface="+mj-lt"/>
              </a:rPr>
              <a:t> </a:t>
            </a:r>
            <a:r>
              <a:rPr lang="ru-RU" sz="1050" dirty="0" err="1">
                <a:solidFill>
                  <a:schemeClr val="tx1"/>
                </a:solidFill>
                <a:latin typeface="+mj-lt"/>
              </a:rPr>
              <a:t>уюмга</a:t>
            </a:r>
            <a:r>
              <a:rPr lang="ru-RU" sz="1050" dirty="0">
                <a:solidFill>
                  <a:schemeClr val="tx1"/>
                </a:solidFill>
                <a:latin typeface="+mj-lt"/>
              </a:rPr>
              <a:t> консультация/</a:t>
            </a:r>
            <a:r>
              <a:rPr lang="ru-RU" sz="1050" dirty="0" err="1">
                <a:solidFill>
                  <a:schemeClr val="tx1"/>
                </a:solidFill>
                <a:latin typeface="+mj-lt"/>
              </a:rPr>
              <a:t>дарылануу</a:t>
            </a:r>
            <a:r>
              <a:rPr lang="ky-KG" sz="1050" dirty="0">
                <a:solidFill>
                  <a:schemeClr val="tx1"/>
                </a:solidFill>
                <a:latin typeface="+mj-lt"/>
              </a:rPr>
              <a:t>, </a:t>
            </a:r>
            <a:r>
              <a:rPr lang="ru-RU" sz="1050" dirty="0">
                <a:solidFill>
                  <a:schemeClr val="tx1"/>
                </a:solidFill>
                <a:latin typeface="+mj-lt"/>
              </a:rPr>
              <a:t>(</a:t>
            </a:r>
            <a:r>
              <a:rPr lang="ru-RU" sz="1050" dirty="0" err="1">
                <a:solidFill>
                  <a:schemeClr val="tx1"/>
                </a:solidFill>
                <a:latin typeface="+mj-lt"/>
              </a:rPr>
              <a:t>керектүүсүн</a:t>
            </a:r>
            <a:r>
              <a:rPr lang="ru-RU" sz="1050" dirty="0">
                <a:solidFill>
                  <a:schemeClr val="tx1"/>
                </a:solidFill>
                <a:latin typeface="+mj-lt"/>
              </a:rPr>
              <a:t> </a:t>
            </a:r>
            <a:r>
              <a:rPr lang="ru-RU" sz="1050" dirty="0" err="1">
                <a:solidFill>
                  <a:schemeClr val="tx1"/>
                </a:solidFill>
                <a:latin typeface="+mj-lt"/>
              </a:rPr>
              <a:t>белгилениз</a:t>
            </a:r>
            <a:r>
              <a:rPr lang="ru-RU" sz="1050" dirty="0">
                <a:solidFill>
                  <a:schemeClr val="tx1"/>
                </a:solidFill>
                <a:latin typeface="+mj-lt"/>
              </a:rPr>
              <a:t>) </a:t>
            </a:r>
            <a:r>
              <a:rPr lang="ru-RU" sz="1050" dirty="0" err="1">
                <a:solidFill>
                  <a:schemeClr val="tx1"/>
                </a:solidFill>
                <a:latin typeface="+mj-lt"/>
              </a:rPr>
              <a:t>үчүн</a:t>
            </a:r>
            <a:r>
              <a:rPr lang="ru-RU" sz="1050" dirty="0">
                <a:solidFill>
                  <a:schemeClr val="tx1"/>
                </a:solidFill>
                <a:latin typeface="+mj-lt"/>
              </a:rPr>
              <a:t> </a:t>
            </a:r>
            <a:r>
              <a:rPr lang="ru-RU" sz="1050" dirty="0" err="1">
                <a:solidFill>
                  <a:schemeClr val="tx1"/>
                </a:solidFill>
                <a:latin typeface="+mj-lt"/>
              </a:rPr>
              <a:t>жол</a:t>
            </a:r>
            <a:r>
              <a:rPr lang="ru-RU" sz="1050" dirty="0">
                <a:solidFill>
                  <a:schemeClr val="tx1"/>
                </a:solidFill>
                <a:latin typeface="+mj-lt"/>
              </a:rPr>
              <a:t> </a:t>
            </a:r>
            <a:r>
              <a:rPr lang="ru-RU" sz="1050" dirty="0" err="1">
                <a:solidFill>
                  <a:schemeClr val="tx1"/>
                </a:solidFill>
                <a:latin typeface="+mj-lt"/>
              </a:rPr>
              <a:t>кире</a:t>
            </a:r>
            <a:r>
              <a:rPr lang="ru-RU" sz="1050" dirty="0">
                <a:solidFill>
                  <a:schemeClr val="tx1"/>
                </a:solidFill>
                <a:latin typeface="+mj-lt"/>
              </a:rPr>
              <a:t> </a:t>
            </a:r>
            <a:r>
              <a:rPr lang="ru-RU" sz="1050" dirty="0" err="1">
                <a:solidFill>
                  <a:schemeClr val="tx1"/>
                </a:solidFill>
                <a:latin typeface="+mj-lt"/>
              </a:rPr>
              <a:t>үчүн</a:t>
            </a:r>
            <a:r>
              <a:rPr lang="ru-RU" sz="1050" dirty="0">
                <a:solidFill>
                  <a:schemeClr val="tx1"/>
                </a:solidFill>
                <a:latin typeface="+mj-lt"/>
              </a:rPr>
              <a:t> ________________________________________ сом </a:t>
            </a:r>
            <a:r>
              <a:rPr lang="ru-RU" sz="1050" dirty="0" err="1">
                <a:solidFill>
                  <a:schemeClr val="tx1"/>
                </a:solidFill>
                <a:latin typeface="+mj-lt"/>
              </a:rPr>
              <a:t>өлчөмүндө</a:t>
            </a:r>
            <a:r>
              <a:rPr lang="ru-RU" sz="1050" dirty="0">
                <a:solidFill>
                  <a:schemeClr val="tx1"/>
                </a:solidFill>
                <a:latin typeface="+mj-lt"/>
              </a:rPr>
              <a:t> </a:t>
            </a:r>
            <a:r>
              <a:rPr lang="ru-RU" sz="1050" dirty="0" err="1">
                <a:solidFill>
                  <a:schemeClr val="tx1"/>
                </a:solidFill>
                <a:latin typeface="+mj-lt"/>
              </a:rPr>
              <a:t>каражат</a:t>
            </a:r>
            <a:r>
              <a:rPr lang="ru-RU" sz="1050" dirty="0">
                <a:solidFill>
                  <a:schemeClr val="tx1"/>
                </a:solidFill>
                <a:latin typeface="+mj-lt"/>
              </a:rPr>
              <a:t> </a:t>
            </a:r>
            <a:r>
              <a:rPr lang="ru-RU" sz="1050" dirty="0" err="1">
                <a:solidFill>
                  <a:schemeClr val="tx1"/>
                </a:solidFill>
                <a:latin typeface="+mj-lt"/>
              </a:rPr>
              <a:t>бөлүп</a:t>
            </a:r>
            <a:r>
              <a:rPr lang="ru-RU" sz="1050" dirty="0">
                <a:solidFill>
                  <a:schemeClr val="tx1"/>
                </a:solidFill>
                <a:latin typeface="+mj-lt"/>
              </a:rPr>
              <a:t> </a:t>
            </a:r>
            <a:r>
              <a:rPr lang="ru-RU" sz="1050" dirty="0" err="1">
                <a:solidFill>
                  <a:schemeClr val="tx1"/>
                </a:solidFill>
                <a:latin typeface="+mj-lt"/>
              </a:rPr>
              <a:t>берүүңүздү</a:t>
            </a:r>
            <a:r>
              <a:rPr lang="ru-RU" sz="1050" dirty="0">
                <a:solidFill>
                  <a:schemeClr val="tx1"/>
                </a:solidFill>
                <a:latin typeface="+mj-lt"/>
              </a:rPr>
              <a:t> </a:t>
            </a:r>
            <a:r>
              <a:rPr lang="ru-RU" sz="1050" dirty="0" err="1">
                <a:solidFill>
                  <a:schemeClr val="tx1"/>
                </a:solidFill>
                <a:latin typeface="+mj-lt"/>
              </a:rPr>
              <a:t>суранам</a:t>
            </a:r>
            <a:r>
              <a:rPr lang="ru-RU" sz="1050" dirty="0">
                <a:solidFill>
                  <a:schemeClr val="tx1"/>
                </a:solidFill>
                <a:latin typeface="+mj-lt"/>
              </a:rPr>
              <a:t> (</a:t>
            </a:r>
            <a:r>
              <a:rPr lang="ru-RU" sz="1050" dirty="0" err="1">
                <a:solidFill>
                  <a:schemeClr val="tx1"/>
                </a:solidFill>
                <a:latin typeface="+mj-lt"/>
              </a:rPr>
              <a:t>жазуу</a:t>
            </a:r>
            <a:r>
              <a:rPr lang="ru-RU" sz="1050" dirty="0">
                <a:solidFill>
                  <a:schemeClr val="tx1"/>
                </a:solidFill>
                <a:latin typeface="+mj-lt"/>
              </a:rPr>
              <a:t> </a:t>
            </a:r>
            <a:r>
              <a:rPr lang="ru-RU" sz="1050" dirty="0" err="1">
                <a:solidFill>
                  <a:schemeClr val="tx1"/>
                </a:solidFill>
                <a:latin typeface="+mj-lt"/>
              </a:rPr>
              <a:t>жүзүндө</a:t>
            </a:r>
            <a:r>
              <a:rPr lang="ru-RU" sz="1050" dirty="0">
                <a:solidFill>
                  <a:schemeClr val="tx1"/>
                </a:solidFill>
                <a:latin typeface="+mj-lt"/>
              </a:rPr>
              <a:t> </a:t>
            </a:r>
            <a:r>
              <a:rPr lang="ru-RU" sz="1050" dirty="0" err="1">
                <a:solidFill>
                  <a:schemeClr val="tx1"/>
                </a:solidFill>
                <a:latin typeface="+mj-lt"/>
              </a:rPr>
              <a:t>суммасы</a:t>
            </a:r>
            <a:r>
              <a:rPr lang="ru-RU" sz="1050" dirty="0">
                <a:solidFill>
                  <a:schemeClr val="tx1"/>
                </a:solidFill>
                <a:latin typeface="+mj-lt"/>
              </a:rPr>
              <a:t>)</a:t>
            </a:r>
          </a:p>
          <a:p>
            <a:r>
              <a:rPr lang="ru-RU" sz="1050" dirty="0">
                <a:solidFill>
                  <a:schemeClr val="tx1"/>
                </a:solidFill>
                <a:latin typeface="+mj-lt"/>
              </a:rPr>
              <a:t> </a:t>
            </a:r>
          </a:p>
          <a:p>
            <a:r>
              <a:rPr lang="ru-RU" sz="1050" dirty="0">
                <a:solidFill>
                  <a:schemeClr val="tx1"/>
                </a:solidFill>
                <a:latin typeface="+mj-lt"/>
              </a:rPr>
              <a:t>(КР 1998-жылдын 18-майындагы № 65 «</a:t>
            </a:r>
            <a:r>
              <a:rPr lang="ru-RU" sz="1050" dirty="0" err="1">
                <a:solidFill>
                  <a:schemeClr val="tx1"/>
                </a:solidFill>
                <a:latin typeface="+mj-lt"/>
              </a:rPr>
              <a:t>Калкты</a:t>
            </a:r>
            <a:r>
              <a:rPr lang="ru-RU" sz="1050" dirty="0">
                <a:solidFill>
                  <a:schemeClr val="tx1"/>
                </a:solidFill>
                <a:latin typeface="+mj-lt"/>
              </a:rPr>
              <a:t> </a:t>
            </a:r>
            <a:r>
              <a:rPr lang="ru-RU" sz="1050" dirty="0" err="1">
                <a:solidFill>
                  <a:schemeClr val="tx1"/>
                </a:solidFill>
                <a:latin typeface="+mj-lt"/>
              </a:rPr>
              <a:t>кургак</a:t>
            </a:r>
            <a:r>
              <a:rPr lang="ru-RU" sz="1050" dirty="0">
                <a:solidFill>
                  <a:schemeClr val="tx1"/>
                </a:solidFill>
                <a:latin typeface="+mj-lt"/>
              </a:rPr>
              <a:t> </a:t>
            </a:r>
            <a:r>
              <a:rPr lang="ru-RU" sz="1050" dirty="0" err="1">
                <a:solidFill>
                  <a:schemeClr val="tx1"/>
                </a:solidFill>
                <a:latin typeface="+mj-lt"/>
              </a:rPr>
              <a:t>учуктан</a:t>
            </a:r>
            <a:r>
              <a:rPr lang="ru-RU" sz="1050" dirty="0">
                <a:solidFill>
                  <a:schemeClr val="tx1"/>
                </a:solidFill>
                <a:latin typeface="+mj-lt"/>
              </a:rPr>
              <a:t> </a:t>
            </a:r>
            <a:r>
              <a:rPr lang="ru-RU" sz="1050" dirty="0" err="1">
                <a:solidFill>
                  <a:schemeClr val="tx1"/>
                </a:solidFill>
                <a:latin typeface="+mj-lt"/>
              </a:rPr>
              <a:t>сактоо</a:t>
            </a:r>
            <a:r>
              <a:rPr lang="ru-RU" sz="1050" dirty="0">
                <a:solidFill>
                  <a:schemeClr val="tx1"/>
                </a:solidFill>
                <a:latin typeface="+mj-lt"/>
              </a:rPr>
              <a:t>» </a:t>
            </a:r>
            <a:r>
              <a:rPr lang="ru-RU" sz="1050" dirty="0" err="1">
                <a:solidFill>
                  <a:schemeClr val="tx1"/>
                </a:solidFill>
                <a:latin typeface="+mj-lt"/>
              </a:rPr>
              <a:t>Мыйзамынын</a:t>
            </a:r>
            <a:r>
              <a:rPr lang="ru-RU" sz="1050" dirty="0">
                <a:solidFill>
                  <a:schemeClr val="tx1"/>
                </a:solidFill>
                <a:latin typeface="+mj-lt"/>
              </a:rPr>
              <a:t> 15-беренесинин </a:t>
            </a:r>
            <a:r>
              <a:rPr lang="ru-RU" sz="1050" dirty="0" err="1">
                <a:solidFill>
                  <a:schemeClr val="tx1"/>
                </a:solidFill>
                <a:latin typeface="+mj-lt"/>
              </a:rPr>
              <a:t>негизинде</a:t>
            </a:r>
            <a:r>
              <a:rPr lang="ru-RU" sz="1050" dirty="0">
                <a:solidFill>
                  <a:schemeClr val="tx1"/>
                </a:solidFill>
                <a:latin typeface="+mj-lt"/>
              </a:rPr>
              <a:t>) </a:t>
            </a:r>
          </a:p>
          <a:p>
            <a:r>
              <a:rPr lang="ru-RU" sz="900" dirty="0">
                <a:solidFill>
                  <a:schemeClr val="tx1"/>
                </a:solidFill>
                <a:latin typeface="+mj-lt"/>
              </a:rPr>
              <a:t> </a:t>
            </a:r>
          </a:p>
          <a:p>
            <a:r>
              <a:rPr lang="ru-RU" sz="900" dirty="0">
                <a:solidFill>
                  <a:schemeClr val="tx1"/>
                </a:solidFill>
                <a:latin typeface="+mj-lt"/>
              </a:rPr>
              <a:t> </a:t>
            </a:r>
          </a:p>
          <a:p>
            <a:r>
              <a:rPr lang="ru-RU" sz="900" dirty="0">
                <a:solidFill>
                  <a:schemeClr val="tx1"/>
                </a:solidFill>
                <a:latin typeface="+mj-lt"/>
              </a:rPr>
              <a:t>_____________________________</a:t>
            </a:r>
          </a:p>
          <a:p>
            <a:r>
              <a:rPr lang="ru-RU" sz="900" dirty="0">
                <a:solidFill>
                  <a:schemeClr val="tx1"/>
                </a:solidFill>
                <a:latin typeface="+mj-lt"/>
              </a:rPr>
              <a:t>                           (дата | колу)</a:t>
            </a:r>
          </a:p>
          <a:p>
            <a:r>
              <a:rPr lang="ru-RU" sz="900" dirty="0">
                <a:solidFill>
                  <a:schemeClr val="tx1"/>
                </a:solidFill>
                <a:latin typeface="+mj-lt"/>
              </a:rPr>
              <a:t> </a:t>
            </a:r>
          </a:p>
          <a:p>
            <a:r>
              <a:rPr lang="ru-RU" sz="900" i="1" u="sng" dirty="0" err="1">
                <a:solidFill>
                  <a:schemeClr val="tx1"/>
                </a:solidFill>
                <a:latin typeface="+mj-lt"/>
              </a:rPr>
              <a:t>Арызга</a:t>
            </a:r>
            <a:r>
              <a:rPr lang="ru-RU" sz="900" i="1" u="sng" dirty="0">
                <a:solidFill>
                  <a:schemeClr val="tx1"/>
                </a:solidFill>
                <a:latin typeface="+mj-lt"/>
              </a:rPr>
              <a:t> </a:t>
            </a:r>
            <a:r>
              <a:rPr lang="ru-RU" sz="900" i="1" u="sng" dirty="0" err="1">
                <a:solidFill>
                  <a:schemeClr val="tx1"/>
                </a:solidFill>
                <a:latin typeface="+mj-lt"/>
              </a:rPr>
              <a:t>эки</a:t>
            </a:r>
            <a:r>
              <a:rPr lang="ru-RU" sz="900" i="1" u="sng" dirty="0">
                <a:solidFill>
                  <a:schemeClr val="tx1"/>
                </a:solidFill>
                <a:latin typeface="+mj-lt"/>
              </a:rPr>
              <a:t> </a:t>
            </a:r>
            <a:r>
              <a:rPr lang="ru-RU" sz="900" i="1" u="sng" dirty="0" err="1">
                <a:solidFill>
                  <a:schemeClr val="tx1"/>
                </a:solidFill>
                <a:latin typeface="+mj-lt"/>
              </a:rPr>
              <a:t>тиркеме</a:t>
            </a:r>
            <a:r>
              <a:rPr lang="ru-RU" sz="900" i="1" u="sng" dirty="0">
                <a:solidFill>
                  <a:schemeClr val="tx1"/>
                </a:solidFill>
                <a:latin typeface="+mj-lt"/>
              </a:rPr>
              <a:t> </a:t>
            </a:r>
            <a:r>
              <a:rPr lang="ru-RU" sz="900" i="1" u="sng" dirty="0" err="1">
                <a:solidFill>
                  <a:schemeClr val="tx1"/>
                </a:solidFill>
                <a:latin typeface="+mj-lt"/>
              </a:rPr>
              <a:t>тиркелиши</a:t>
            </a:r>
            <a:r>
              <a:rPr lang="ru-RU" sz="900" i="1" u="sng" dirty="0">
                <a:solidFill>
                  <a:schemeClr val="tx1"/>
                </a:solidFill>
                <a:latin typeface="+mj-lt"/>
              </a:rPr>
              <a:t> </a:t>
            </a:r>
            <a:r>
              <a:rPr lang="ru-RU" sz="900" i="1" u="sng" dirty="0" err="1">
                <a:solidFill>
                  <a:schemeClr val="tx1"/>
                </a:solidFill>
                <a:latin typeface="+mj-lt"/>
              </a:rPr>
              <a:t>керек</a:t>
            </a:r>
            <a:r>
              <a:rPr lang="ru-RU" sz="900" i="1" u="sng" dirty="0">
                <a:solidFill>
                  <a:schemeClr val="tx1"/>
                </a:solidFill>
                <a:latin typeface="+mj-lt"/>
              </a:rPr>
              <a:t> </a:t>
            </a:r>
            <a:endParaRPr lang="ru-RU" sz="900" dirty="0">
              <a:solidFill>
                <a:schemeClr val="tx1"/>
              </a:solidFill>
              <a:latin typeface="+mj-lt"/>
            </a:endParaRPr>
          </a:p>
          <a:p>
            <a:r>
              <a:rPr lang="ru-RU" sz="900" i="1" dirty="0" err="1">
                <a:solidFill>
                  <a:schemeClr val="tx1"/>
                </a:solidFill>
                <a:latin typeface="+mj-lt"/>
              </a:rPr>
              <a:t>Тиркеме</a:t>
            </a:r>
            <a:r>
              <a:rPr lang="ru-RU" sz="900" i="1" dirty="0">
                <a:solidFill>
                  <a:schemeClr val="tx1"/>
                </a:solidFill>
                <a:latin typeface="+mj-lt"/>
              </a:rPr>
              <a:t> 1 (справка/ </a:t>
            </a:r>
            <a:r>
              <a:rPr lang="ru-RU" sz="900" i="1" dirty="0" err="1">
                <a:solidFill>
                  <a:schemeClr val="tx1"/>
                </a:solidFill>
                <a:latin typeface="+mj-lt"/>
              </a:rPr>
              <a:t>медициналык</a:t>
            </a:r>
            <a:r>
              <a:rPr lang="ru-RU" sz="900" i="1" dirty="0">
                <a:solidFill>
                  <a:schemeClr val="tx1"/>
                </a:solidFill>
                <a:latin typeface="+mj-lt"/>
              </a:rPr>
              <a:t> </a:t>
            </a:r>
            <a:r>
              <a:rPr lang="ru-RU" sz="900" i="1" dirty="0" err="1">
                <a:solidFill>
                  <a:schemeClr val="tx1"/>
                </a:solidFill>
                <a:latin typeface="+mj-lt"/>
              </a:rPr>
              <a:t>справканын</a:t>
            </a:r>
            <a:r>
              <a:rPr lang="ru-RU" sz="900" i="1" dirty="0">
                <a:solidFill>
                  <a:schemeClr val="tx1"/>
                </a:solidFill>
                <a:latin typeface="+mj-lt"/>
              </a:rPr>
              <a:t> </a:t>
            </a:r>
            <a:r>
              <a:rPr lang="ru-RU" sz="900" i="1" dirty="0" err="1">
                <a:solidFill>
                  <a:schemeClr val="tx1"/>
                </a:solidFill>
                <a:latin typeface="+mj-lt"/>
              </a:rPr>
              <a:t>к</a:t>
            </a:r>
            <a:r>
              <a:rPr lang="ru-RU" sz="900" dirty="0" err="1">
                <a:solidFill>
                  <a:schemeClr val="tx1"/>
                </a:solidFill>
                <a:latin typeface="+mj-lt"/>
              </a:rPr>
              <a:t>ө</a:t>
            </a:r>
            <a:r>
              <a:rPr lang="ru-RU" sz="900" i="1" dirty="0" err="1">
                <a:solidFill>
                  <a:schemeClr val="tx1"/>
                </a:solidFill>
                <a:latin typeface="+mj-lt"/>
              </a:rPr>
              <a:t>ч</a:t>
            </a:r>
            <a:r>
              <a:rPr lang="ru-RU" sz="900" dirty="0" err="1">
                <a:solidFill>
                  <a:schemeClr val="tx1"/>
                </a:solidFill>
                <a:latin typeface="+mj-lt"/>
              </a:rPr>
              <a:t>ү</a:t>
            </a:r>
            <a:r>
              <a:rPr lang="ru-RU" sz="900" i="1" dirty="0" err="1">
                <a:solidFill>
                  <a:schemeClr val="tx1"/>
                </a:solidFill>
                <a:latin typeface="+mj-lt"/>
              </a:rPr>
              <a:t>рм</a:t>
            </a:r>
            <a:r>
              <a:rPr lang="ru-RU" sz="900" dirty="0" err="1">
                <a:solidFill>
                  <a:schemeClr val="tx1"/>
                </a:solidFill>
                <a:latin typeface="+mj-lt"/>
              </a:rPr>
              <a:t>ө</a:t>
            </a:r>
            <a:r>
              <a:rPr lang="ru-RU" sz="900" i="1" dirty="0" err="1">
                <a:solidFill>
                  <a:schemeClr val="tx1"/>
                </a:solidFill>
                <a:latin typeface="+mj-lt"/>
              </a:rPr>
              <a:t>с</a:t>
            </a:r>
            <a:r>
              <a:rPr lang="ru-RU" sz="900" dirty="0" err="1">
                <a:solidFill>
                  <a:schemeClr val="tx1"/>
                </a:solidFill>
                <a:latin typeface="+mj-lt"/>
              </a:rPr>
              <a:t>ү</a:t>
            </a:r>
            <a:r>
              <a:rPr lang="ru-RU" sz="900" i="1" dirty="0">
                <a:solidFill>
                  <a:schemeClr val="tx1"/>
                </a:solidFill>
                <a:latin typeface="+mj-lt"/>
              </a:rPr>
              <a:t>)</a:t>
            </a:r>
            <a:endParaRPr lang="ru-RU" sz="900" dirty="0">
              <a:solidFill>
                <a:schemeClr val="tx1"/>
              </a:solidFill>
              <a:latin typeface="+mj-lt"/>
            </a:endParaRPr>
          </a:p>
          <a:p>
            <a:r>
              <a:rPr lang="ru-RU" sz="900" i="1" dirty="0" err="1">
                <a:solidFill>
                  <a:schemeClr val="tx1"/>
                </a:solidFill>
                <a:latin typeface="+mj-lt"/>
              </a:rPr>
              <a:t>Тиркеме</a:t>
            </a:r>
            <a:r>
              <a:rPr lang="ru-RU" sz="900" i="1" dirty="0">
                <a:solidFill>
                  <a:schemeClr val="tx1"/>
                </a:solidFill>
                <a:latin typeface="+mj-lt"/>
              </a:rPr>
              <a:t> 2 (</a:t>
            </a:r>
            <a:r>
              <a:rPr lang="ru-RU" sz="900" i="1" dirty="0" err="1">
                <a:solidFill>
                  <a:schemeClr val="tx1"/>
                </a:solidFill>
                <a:latin typeface="+mj-lt"/>
              </a:rPr>
              <a:t>жолдомо</a:t>
            </a:r>
            <a:r>
              <a:rPr lang="ru-RU" sz="900" i="1" dirty="0">
                <a:solidFill>
                  <a:schemeClr val="tx1"/>
                </a:solidFill>
                <a:latin typeface="+mj-lt"/>
              </a:rPr>
              <a:t>/</a:t>
            </a:r>
            <a:r>
              <a:rPr lang="ru-RU" sz="900" i="1" dirty="0" err="1">
                <a:solidFill>
                  <a:schemeClr val="tx1"/>
                </a:solidFill>
                <a:latin typeface="+mj-lt"/>
              </a:rPr>
              <a:t>адиске</a:t>
            </a:r>
            <a:r>
              <a:rPr lang="ru-RU" sz="900" i="1" dirty="0">
                <a:solidFill>
                  <a:schemeClr val="tx1"/>
                </a:solidFill>
                <a:latin typeface="+mj-lt"/>
              </a:rPr>
              <a:t> </a:t>
            </a:r>
            <a:r>
              <a:rPr lang="ru-RU" sz="900" i="1" dirty="0" err="1">
                <a:solidFill>
                  <a:schemeClr val="tx1"/>
                </a:solidFill>
                <a:latin typeface="+mj-lt"/>
              </a:rPr>
              <a:t>жолугушууга</a:t>
            </a:r>
            <a:r>
              <a:rPr lang="ru-RU" sz="900" i="1" dirty="0">
                <a:solidFill>
                  <a:schemeClr val="tx1"/>
                </a:solidFill>
                <a:latin typeface="+mj-lt"/>
              </a:rPr>
              <a:t> </a:t>
            </a:r>
            <a:r>
              <a:rPr lang="ru-RU" sz="900" i="1" dirty="0" err="1">
                <a:solidFill>
                  <a:schemeClr val="tx1"/>
                </a:solidFill>
                <a:latin typeface="+mj-lt"/>
              </a:rPr>
              <a:t>жолдомонун</a:t>
            </a:r>
            <a:r>
              <a:rPr lang="ru-RU" sz="900" i="1" dirty="0">
                <a:solidFill>
                  <a:schemeClr val="tx1"/>
                </a:solidFill>
                <a:latin typeface="+mj-lt"/>
              </a:rPr>
              <a:t> </a:t>
            </a:r>
            <a:r>
              <a:rPr lang="ru-RU" sz="900" i="1" dirty="0" err="1">
                <a:solidFill>
                  <a:schemeClr val="tx1"/>
                </a:solidFill>
                <a:latin typeface="+mj-lt"/>
              </a:rPr>
              <a:t>к</a:t>
            </a:r>
            <a:r>
              <a:rPr lang="ru-RU" sz="900" dirty="0" err="1">
                <a:solidFill>
                  <a:schemeClr val="tx1"/>
                </a:solidFill>
                <a:latin typeface="+mj-lt"/>
              </a:rPr>
              <a:t>ө</a:t>
            </a:r>
            <a:r>
              <a:rPr lang="ru-RU" sz="900" i="1" dirty="0" err="1">
                <a:solidFill>
                  <a:schemeClr val="tx1"/>
                </a:solidFill>
                <a:latin typeface="+mj-lt"/>
              </a:rPr>
              <a:t>ч</a:t>
            </a:r>
            <a:r>
              <a:rPr lang="ru-RU" sz="900" dirty="0" err="1">
                <a:solidFill>
                  <a:schemeClr val="tx1"/>
                </a:solidFill>
                <a:latin typeface="+mj-lt"/>
              </a:rPr>
              <a:t>ү</a:t>
            </a:r>
            <a:r>
              <a:rPr lang="ru-RU" sz="900" i="1" dirty="0" err="1">
                <a:solidFill>
                  <a:schemeClr val="tx1"/>
                </a:solidFill>
                <a:latin typeface="+mj-lt"/>
              </a:rPr>
              <a:t>рм</a:t>
            </a:r>
            <a:r>
              <a:rPr lang="ru-RU" sz="900" dirty="0" err="1">
                <a:solidFill>
                  <a:schemeClr val="tx1"/>
                </a:solidFill>
                <a:latin typeface="+mj-lt"/>
              </a:rPr>
              <a:t>ө</a:t>
            </a:r>
            <a:r>
              <a:rPr lang="ru-RU" sz="900" i="1" dirty="0" err="1">
                <a:solidFill>
                  <a:schemeClr val="tx1"/>
                </a:solidFill>
                <a:latin typeface="+mj-lt"/>
              </a:rPr>
              <a:t>с</a:t>
            </a:r>
            <a:r>
              <a:rPr lang="ru-RU" sz="900" dirty="0" err="1">
                <a:solidFill>
                  <a:schemeClr val="tx1"/>
                </a:solidFill>
                <a:latin typeface="+mj-lt"/>
              </a:rPr>
              <a:t>ү</a:t>
            </a:r>
            <a:r>
              <a:rPr lang="ru-RU" sz="900" i="1" dirty="0">
                <a:solidFill>
                  <a:schemeClr val="tx1"/>
                </a:solidFill>
                <a:latin typeface="+mj-lt"/>
              </a:rPr>
              <a:t>)</a:t>
            </a:r>
            <a:endParaRPr lang="ru-RU" sz="900" dirty="0">
              <a:solidFill>
                <a:schemeClr val="tx1"/>
              </a:solidFill>
              <a:latin typeface="+mj-lt"/>
            </a:endParaRPr>
          </a:p>
        </p:txBody>
      </p:sp>
      <p:sp>
        <p:nvSpPr>
          <p:cNvPr id="5" name="Прямоугольник: загнутый угол 4">
            <a:extLst>
              <a:ext uri="{FF2B5EF4-FFF2-40B4-BE49-F238E27FC236}">
                <a16:creationId xmlns:a16="http://schemas.microsoft.com/office/drawing/2014/main" id="{75F79841-2B30-4AFA-83C4-FD3009A0C282}"/>
              </a:ext>
            </a:extLst>
          </p:cNvPr>
          <p:cNvSpPr/>
          <p:nvPr/>
        </p:nvSpPr>
        <p:spPr>
          <a:xfrm>
            <a:off x="3117669" y="383175"/>
            <a:ext cx="2891246" cy="6226629"/>
          </a:xfrm>
          <a:prstGeom prst="foldedCorner">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a:r>
              <a:rPr lang="ru-RU" sz="900" b="1" dirty="0">
                <a:solidFill>
                  <a:schemeClr val="tx1"/>
                </a:solidFill>
                <a:latin typeface="+mj-lt"/>
              </a:rPr>
              <a:t>Главе Айыл Окмоту</a:t>
            </a:r>
            <a:endParaRPr lang="ru-RU" sz="900" dirty="0">
              <a:solidFill>
                <a:schemeClr val="tx1"/>
              </a:solidFill>
              <a:latin typeface="+mj-lt"/>
            </a:endParaRPr>
          </a:p>
          <a:p>
            <a:pPr algn="r"/>
            <a:r>
              <a:rPr lang="ru-RU" sz="900" dirty="0">
                <a:solidFill>
                  <a:schemeClr val="tx1"/>
                </a:solidFill>
                <a:latin typeface="+mj-lt"/>
              </a:rPr>
              <a:t>_____________________________</a:t>
            </a:r>
          </a:p>
          <a:p>
            <a:pPr algn="r"/>
            <a:r>
              <a:rPr lang="ru-RU" sz="900" dirty="0">
                <a:solidFill>
                  <a:schemeClr val="tx1"/>
                </a:solidFill>
                <a:latin typeface="+mj-lt"/>
              </a:rPr>
              <a:t>                                                                                                                               (название айыл) </a:t>
            </a:r>
          </a:p>
          <a:p>
            <a:pPr algn="r"/>
            <a:r>
              <a:rPr lang="ru-RU" sz="900" dirty="0">
                <a:solidFill>
                  <a:schemeClr val="tx1"/>
                </a:solidFill>
                <a:latin typeface="+mj-lt"/>
              </a:rPr>
              <a:t>от _____________________________ </a:t>
            </a:r>
          </a:p>
          <a:p>
            <a:pPr algn="r"/>
            <a:r>
              <a:rPr lang="ru-RU" sz="900" dirty="0">
                <a:solidFill>
                  <a:schemeClr val="tx1"/>
                </a:solidFill>
                <a:latin typeface="+mj-lt"/>
              </a:rPr>
              <a:t>                                                                                                          (ФИО заявителя)</a:t>
            </a:r>
          </a:p>
          <a:p>
            <a:pPr algn="r"/>
            <a:r>
              <a:rPr lang="ru-RU" sz="900" dirty="0">
                <a:solidFill>
                  <a:schemeClr val="tx1"/>
                </a:solidFill>
                <a:latin typeface="+mj-lt"/>
              </a:rPr>
              <a:t>проживающего по адресу_____________________________</a:t>
            </a:r>
          </a:p>
          <a:p>
            <a:pPr algn="r"/>
            <a:r>
              <a:rPr lang="ru-RU" sz="900" dirty="0">
                <a:solidFill>
                  <a:schemeClr val="tx1"/>
                </a:solidFill>
                <a:latin typeface="+mj-lt"/>
              </a:rPr>
              <a:t>                                                                                                                                    (адрес)</a:t>
            </a:r>
          </a:p>
          <a:p>
            <a:pPr algn="r"/>
            <a:r>
              <a:rPr lang="ru-RU" sz="900" dirty="0">
                <a:solidFill>
                  <a:schemeClr val="tx1"/>
                </a:solidFill>
                <a:latin typeface="+mj-lt"/>
              </a:rPr>
              <a:t>_____________________________</a:t>
            </a:r>
          </a:p>
          <a:p>
            <a:pPr algn="r"/>
            <a:r>
              <a:rPr lang="ru-RU" sz="900" dirty="0">
                <a:solidFill>
                  <a:schemeClr val="tx1"/>
                </a:solidFill>
                <a:latin typeface="+mj-lt"/>
              </a:rPr>
              <a:t>                                                                                                                                     (паспортные данные)</a:t>
            </a:r>
          </a:p>
          <a:p>
            <a:pPr algn="r"/>
            <a:r>
              <a:rPr lang="ru-RU" sz="900" u="sng" dirty="0">
                <a:solidFill>
                  <a:schemeClr val="tx1"/>
                </a:solidFill>
                <a:latin typeface="+mj-lt"/>
              </a:rPr>
              <a:t>_+996 (_____)__________________</a:t>
            </a:r>
            <a:endParaRPr lang="ru-RU" sz="900" dirty="0">
              <a:solidFill>
                <a:schemeClr val="tx1"/>
              </a:solidFill>
              <a:latin typeface="+mj-lt"/>
            </a:endParaRPr>
          </a:p>
          <a:p>
            <a:pPr algn="r"/>
            <a:r>
              <a:rPr lang="ru-RU" sz="900" dirty="0">
                <a:solidFill>
                  <a:schemeClr val="tx1"/>
                </a:solidFill>
                <a:latin typeface="+mj-lt"/>
              </a:rPr>
              <a:t>                                                                                                                (мобильный телефон заявителя)</a:t>
            </a:r>
          </a:p>
          <a:p>
            <a:r>
              <a:rPr lang="ru-RU" sz="900" dirty="0">
                <a:solidFill>
                  <a:schemeClr val="tx1"/>
                </a:solidFill>
                <a:latin typeface="+mj-lt"/>
              </a:rPr>
              <a:t> </a:t>
            </a:r>
          </a:p>
          <a:p>
            <a:r>
              <a:rPr lang="ru-RU" sz="900" b="1" dirty="0">
                <a:solidFill>
                  <a:schemeClr val="tx1"/>
                </a:solidFill>
                <a:latin typeface="+mj-lt"/>
              </a:rPr>
              <a:t> </a:t>
            </a:r>
            <a:endParaRPr lang="ru-RU" sz="900" dirty="0">
              <a:solidFill>
                <a:schemeClr val="tx1"/>
              </a:solidFill>
              <a:latin typeface="+mj-lt"/>
            </a:endParaRPr>
          </a:p>
          <a:p>
            <a:r>
              <a:rPr lang="ru-RU" sz="1050" dirty="0">
                <a:solidFill>
                  <a:schemeClr val="tx1"/>
                </a:solidFill>
                <a:latin typeface="+mj-lt"/>
              </a:rPr>
              <a:t>Заявление</a:t>
            </a:r>
          </a:p>
          <a:p>
            <a:r>
              <a:rPr lang="ru-RU" sz="1050" dirty="0">
                <a:solidFill>
                  <a:schemeClr val="tx1"/>
                </a:solidFill>
                <a:latin typeface="+mj-lt"/>
              </a:rPr>
              <a:t>Прошу Вас выделить мне средства в сумме ________________________________________</a:t>
            </a:r>
          </a:p>
          <a:p>
            <a:r>
              <a:rPr lang="ru-RU" sz="1050" dirty="0">
                <a:solidFill>
                  <a:schemeClr val="tx1"/>
                </a:solidFill>
                <a:latin typeface="+mj-lt"/>
              </a:rPr>
              <a:t>                                                                                                                                    (сумма письменно)</a:t>
            </a:r>
          </a:p>
          <a:p>
            <a:r>
              <a:rPr lang="ru-RU" sz="1050" dirty="0">
                <a:solidFill>
                  <a:schemeClr val="tx1"/>
                </a:solidFill>
                <a:latin typeface="+mj-lt"/>
              </a:rPr>
              <a:t>для проезда на консультацию/лечение в противотуберкулезную организацию (нужное подчеркнуть) в связи с моим заболеванием. </a:t>
            </a:r>
          </a:p>
          <a:p>
            <a:r>
              <a:rPr lang="ru-RU" sz="1050" dirty="0">
                <a:solidFill>
                  <a:schemeClr val="tx1"/>
                </a:solidFill>
                <a:latin typeface="+mj-lt"/>
              </a:rPr>
              <a:t>(на основании ст. 15 Закона КР «О защите населения от туберкулеза» от 18 мая 1998 г. №65) </a:t>
            </a:r>
          </a:p>
          <a:p>
            <a:r>
              <a:rPr lang="ru-RU" sz="900" dirty="0">
                <a:solidFill>
                  <a:schemeClr val="tx1"/>
                </a:solidFill>
                <a:latin typeface="+mj-lt"/>
              </a:rPr>
              <a:t> </a:t>
            </a:r>
          </a:p>
          <a:p>
            <a:r>
              <a:rPr lang="ru-RU" sz="900" dirty="0">
                <a:solidFill>
                  <a:schemeClr val="tx1"/>
                </a:solidFill>
                <a:latin typeface="+mj-lt"/>
              </a:rPr>
              <a:t> ____________________________</a:t>
            </a:r>
          </a:p>
          <a:p>
            <a:r>
              <a:rPr lang="ru-RU" sz="900" dirty="0">
                <a:solidFill>
                  <a:schemeClr val="tx1"/>
                </a:solidFill>
                <a:latin typeface="+mj-lt"/>
              </a:rPr>
              <a:t>                           (дата | подпись)</a:t>
            </a:r>
          </a:p>
          <a:p>
            <a:r>
              <a:rPr lang="ru-RU" sz="900" dirty="0">
                <a:solidFill>
                  <a:schemeClr val="tx1"/>
                </a:solidFill>
                <a:latin typeface="+mj-lt"/>
              </a:rPr>
              <a:t> </a:t>
            </a:r>
          </a:p>
          <a:p>
            <a:r>
              <a:rPr lang="ru-RU" sz="900" i="1" u="sng" dirty="0">
                <a:solidFill>
                  <a:schemeClr val="tx1"/>
                </a:solidFill>
                <a:latin typeface="+mj-lt"/>
              </a:rPr>
              <a:t>К заявлению необходимо прикрепить два приложения </a:t>
            </a:r>
            <a:endParaRPr lang="ru-RU" sz="900" dirty="0">
              <a:solidFill>
                <a:schemeClr val="tx1"/>
              </a:solidFill>
              <a:latin typeface="+mj-lt"/>
            </a:endParaRPr>
          </a:p>
          <a:p>
            <a:r>
              <a:rPr lang="ru-RU" sz="900" i="1" dirty="0">
                <a:solidFill>
                  <a:schemeClr val="tx1"/>
                </a:solidFill>
                <a:latin typeface="+mj-lt"/>
              </a:rPr>
              <a:t>Приложение 1 (справка/ копия справки о заболевании)</a:t>
            </a:r>
            <a:endParaRPr lang="ru-RU" sz="900" dirty="0">
              <a:solidFill>
                <a:schemeClr val="tx1"/>
              </a:solidFill>
              <a:latin typeface="+mj-lt"/>
            </a:endParaRPr>
          </a:p>
          <a:p>
            <a:r>
              <a:rPr lang="ru-RU" sz="900" i="1" dirty="0">
                <a:solidFill>
                  <a:schemeClr val="tx1"/>
                </a:solidFill>
                <a:latin typeface="+mj-lt"/>
              </a:rPr>
              <a:t>Приложения 2 (направление/копия направления на прием к специалисту)</a:t>
            </a:r>
            <a:r>
              <a:rPr lang="ru-RU" sz="900" dirty="0">
                <a:solidFill>
                  <a:schemeClr val="tx1"/>
                </a:solidFill>
                <a:latin typeface="+mj-lt"/>
              </a:rPr>
              <a:t> </a:t>
            </a:r>
          </a:p>
          <a:p>
            <a:r>
              <a:rPr lang="ru-RU" sz="900" dirty="0">
                <a:solidFill>
                  <a:schemeClr val="tx1"/>
                </a:solidFill>
                <a:latin typeface="+mj-lt"/>
              </a:rPr>
              <a:t> </a:t>
            </a:r>
          </a:p>
        </p:txBody>
      </p:sp>
      <p:sp>
        <p:nvSpPr>
          <p:cNvPr id="6" name="Прямоугольник: загнутый угол 5">
            <a:extLst>
              <a:ext uri="{FF2B5EF4-FFF2-40B4-BE49-F238E27FC236}">
                <a16:creationId xmlns:a16="http://schemas.microsoft.com/office/drawing/2014/main" id="{963B75B0-C420-4EBB-A6A0-EE4E814963AC}"/>
              </a:ext>
            </a:extLst>
          </p:cNvPr>
          <p:cNvSpPr/>
          <p:nvPr/>
        </p:nvSpPr>
        <p:spPr>
          <a:xfrm>
            <a:off x="6183087" y="383175"/>
            <a:ext cx="2891246" cy="6226629"/>
          </a:xfrm>
          <a:prstGeom prst="foldedCorner">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a:r>
              <a:rPr lang="ru-RU" sz="900" b="1" dirty="0">
                <a:solidFill>
                  <a:schemeClr val="tx1"/>
                </a:solidFill>
                <a:latin typeface="+mj-lt"/>
              </a:rPr>
              <a:t>Айыл</a:t>
            </a:r>
            <a:r>
              <a:rPr lang="ru-RU" sz="900" dirty="0">
                <a:solidFill>
                  <a:schemeClr val="tx1"/>
                </a:solidFill>
                <a:latin typeface="+mj-lt"/>
              </a:rPr>
              <a:t> </a:t>
            </a:r>
            <a:r>
              <a:rPr lang="ru-RU" sz="900" dirty="0" err="1">
                <a:solidFill>
                  <a:schemeClr val="tx1"/>
                </a:solidFill>
                <a:latin typeface="+mj-lt"/>
              </a:rPr>
              <a:t>Ө</a:t>
            </a:r>
            <a:r>
              <a:rPr lang="ru-RU" sz="900" b="1" dirty="0" err="1">
                <a:solidFill>
                  <a:schemeClr val="tx1"/>
                </a:solidFill>
                <a:latin typeface="+mj-lt"/>
              </a:rPr>
              <a:t>км</a:t>
            </a:r>
            <a:r>
              <a:rPr lang="ru-RU" sz="900" dirty="0" err="1">
                <a:solidFill>
                  <a:schemeClr val="tx1"/>
                </a:solidFill>
                <a:latin typeface="+mj-lt"/>
              </a:rPr>
              <a:t>ө</a:t>
            </a:r>
            <a:r>
              <a:rPr lang="ru-RU" sz="900" b="1" dirty="0" err="1">
                <a:solidFill>
                  <a:schemeClr val="tx1"/>
                </a:solidFill>
                <a:latin typeface="+mj-lt"/>
              </a:rPr>
              <a:t>т</a:t>
            </a:r>
            <a:r>
              <a:rPr lang="ru-RU" sz="900" b="1" dirty="0">
                <a:solidFill>
                  <a:schemeClr val="tx1"/>
                </a:solidFill>
                <a:latin typeface="+mj-lt"/>
              </a:rPr>
              <a:t> </a:t>
            </a:r>
            <a:r>
              <a:rPr lang="ru-RU" sz="900" b="1" dirty="0" err="1">
                <a:solidFill>
                  <a:schemeClr val="tx1"/>
                </a:solidFill>
                <a:latin typeface="+mj-lt"/>
              </a:rPr>
              <a:t>башчысына</a:t>
            </a:r>
            <a:endParaRPr lang="ru-RU" sz="900" dirty="0">
              <a:solidFill>
                <a:schemeClr val="tx1"/>
              </a:solidFill>
              <a:latin typeface="+mj-lt"/>
            </a:endParaRPr>
          </a:p>
          <a:p>
            <a:pPr algn="r"/>
            <a:r>
              <a:rPr lang="ru-RU" sz="900" dirty="0">
                <a:solidFill>
                  <a:schemeClr val="tx1"/>
                </a:solidFill>
                <a:latin typeface="+mj-lt"/>
              </a:rPr>
              <a:t>_____________________________</a:t>
            </a:r>
          </a:p>
          <a:p>
            <a:pPr algn="r"/>
            <a:r>
              <a:rPr lang="ru-RU" sz="900" dirty="0">
                <a:solidFill>
                  <a:schemeClr val="tx1"/>
                </a:solidFill>
                <a:latin typeface="+mj-lt"/>
              </a:rPr>
              <a:t>                                                                                                                               (</a:t>
            </a:r>
            <a:r>
              <a:rPr lang="ru-RU" sz="900" dirty="0" err="1">
                <a:solidFill>
                  <a:schemeClr val="tx1"/>
                </a:solidFill>
                <a:latin typeface="+mj-lt"/>
              </a:rPr>
              <a:t>айылдын</a:t>
            </a:r>
            <a:r>
              <a:rPr lang="ru-RU" sz="900" dirty="0">
                <a:solidFill>
                  <a:schemeClr val="tx1"/>
                </a:solidFill>
                <a:latin typeface="+mj-lt"/>
              </a:rPr>
              <a:t> </a:t>
            </a:r>
            <a:r>
              <a:rPr lang="ru-RU" sz="900" dirty="0" err="1">
                <a:solidFill>
                  <a:schemeClr val="tx1"/>
                </a:solidFill>
                <a:latin typeface="+mj-lt"/>
              </a:rPr>
              <a:t>аталышы</a:t>
            </a:r>
            <a:r>
              <a:rPr lang="ru-RU" sz="900" dirty="0">
                <a:solidFill>
                  <a:schemeClr val="tx1"/>
                </a:solidFill>
                <a:latin typeface="+mj-lt"/>
              </a:rPr>
              <a:t>) </a:t>
            </a:r>
          </a:p>
          <a:p>
            <a:pPr algn="r"/>
            <a:r>
              <a:rPr lang="ru-RU" sz="900" dirty="0">
                <a:solidFill>
                  <a:schemeClr val="tx1"/>
                </a:solidFill>
                <a:latin typeface="+mj-lt"/>
              </a:rPr>
              <a:t>_____________________________ </a:t>
            </a:r>
          </a:p>
          <a:p>
            <a:pPr algn="r"/>
            <a:r>
              <a:rPr lang="ru-RU" sz="900" dirty="0">
                <a:solidFill>
                  <a:schemeClr val="tx1"/>
                </a:solidFill>
                <a:latin typeface="+mj-lt"/>
              </a:rPr>
              <a:t>                                                                                                          (</a:t>
            </a:r>
            <a:r>
              <a:rPr lang="ru-RU" sz="900" dirty="0" err="1">
                <a:solidFill>
                  <a:schemeClr val="tx1"/>
                </a:solidFill>
                <a:latin typeface="+mj-lt"/>
              </a:rPr>
              <a:t>арыз</a:t>
            </a:r>
            <a:r>
              <a:rPr lang="ru-RU" sz="900" dirty="0">
                <a:solidFill>
                  <a:schemeClr val="tx1"/>
                </a:solidFill>
                <a:latin typeface="+mj-lt"/>
              </a:rPr>
              <a:t> </a:t>
            </a:r>
            <a:r>
              <a:rPr lang="ru-RU" sz="900" dirty="0" err="1">
                <a:solidFill>
                  <a:schemeClr val="tx1"/>
                </a:solidFill>
                <a:latin typeface="+mj-lt"/>
              </a:rPr>
              <a:t>берүүчүнүн</a:t>
            </a:r>
            <a:r>
              <a:rPr lang="ru-RU" sz="900" dirty="0">
                <a:solidFill>
                  <a:schemeClr val="tx1"/>
                </a:solidFill>
                <a:latin typeface="+mj-lt"/>
              </a:rPr>
              <a:t> </a:t>
            </a:r>
            <a:r>
              <a:rPr lang="ru-RU" sz="900" dirty="0" err="1">
                <a:solidFill>
                  <a:schemeClr val="tx1"/>
                </a:solidFill>
                <a:latin typeface="+mj-lt"/>
              </a:rPr>
              <a:t>аты-жөнү</a:t>
            </a:r>
            <a:r>
              <a:rPr lang="ru-RU" sz="900" dirty="0">
                <a:solidFill>
                  <a:schemeClr val="tx1"/>
                </a:solidFill>
                <a:latin typeface="+mj-lt"/>
              </a:rPr>
              <a:t>)</a:t>
            </a:r>
          </a:p>
          <a:p>
            <a:pPr algn="r"/>
            <a:r>
              <a:rPr lang="ru-RU" sz="900" dirty="0" err="1">
                <a:solidFill>
                  <a:schemeClr val="tx1"/>
                </a:solidFill>
                <a:latin typeface="+mj-lt"/>
              </a:rPr>
              <a:t>Жашаган</a:t>
            </a:r>
            <a:r>
              <a:rPr lang="ru-RU" sz="900" dirty="0">
                <a:solidFill>
                  <a:schemeClr val="tx1"/>
                </a:solidFill>
                <a:latin typeface="+mj-lt"/>
              </a:rPr>
              <a:t> </a:t>
            </a:r>
            <a:r>
              <a:rPr lang="ru-RU" sz="900" dirty="0" err="1">
                <a:solidFill>
                  <a:schemeClr val="tx1"/>
                </a:solidFill>
                <a:latin typeface="+mj-lt"/>
              </a:rPr>
              <a:t>дареги</a:t>
            </a:r>
            <a:r>
              <a:rPr lang="ru-RU" sz="900" dirty="0">
                <a:solidFill>
                  <a:schemeClr val="tx1"/>
                </a:solidFill>
                <a:latin typeface="+mj-lt"/>
              </a:rPr>
              <a:t>_____________________________</a:t>
            </a:r>
          </a:p>
          <a:p>
            <a:pPr algn="r"/>
            <a:r>
              <a:rPr lang="ru-RU" sz="900" dirty="0">
                <a:solidFill>
                  <a:schemeClr val="tx1"/>
                </a:solidFill>
                <a:latin typeface="+mj-lt"/>
              </a:rPr>
              <a:t>                                                                                                                                    (</a:t>
            </a:r>
            <a:r>
              <a:rPr lang="ru-RU" sz="900" dirty="0" err="1">
                <a:solidFill>
                  <a:schemeClr val="tx1"/>
                </a:solidFill>
                <a:latin typeface="+mj-lt"/>
              </a:rPr>
              <a:t>дареги</a:t>
            </a:r>
            <a:r>
              <a:rPr lang="ru-RU" sz="900" dirty="0">
                <a:solidFill>
                  <a:schemeClr val="tx1"/>
                </a:solidFill>
                <a:latin typeface="+mj-lt"/>
              </a:rPr>
              <a:t>)</a:t>
            </a:r>
          </a:p>
          <a:p>
            <a:pPr algn="r"/>
            <a:r>
              <a:rPr lang="ru-RU" sz="900" dirty="0">
                <a:solidFill>
                  <a:schemeClr val="tx1"/>
                </a:solidFill>
                <a:latin typeface="+mj-lt"/>
              </a:rPr>
              <a:t>_____________________________</a:t>
            </a:r>
          </a:p>
          <a:p>
            <a:pPr algn="r"/>
            <a:r>
              <a:rPr lang="ru-RU" sz="900" dirty="0">
                <a:solidFill>
                  <a:schemeClr val="tx1"/>
                </a:solidFill>
                <a:latin typeface="+mj-lt"/>
              </a:rPr>
              <a:t>                                                                                                             (</a:t>
            </a:r>
            <a:r>
              <a:rPr lang="ru-RU" sz="900" dirty="0" err="1">
                <a:solidFill>
                  <a:schemeClr val="tx1"/>
                </a:solidFill>
                <a:latin typeface="+mj-lt"/>
              </a:rPr>
              <a:t>паспорттун</a:t>
            </a:r>
            <a:r>
              <a:rPr lang="ru-RU" sz="900" dirty="0">
                <a:solidFill>
                  <a:schemeClr val="tx1"/>
                </a:solidFill>
                <a:latin typeface="+mj-lt"/>
              </a:rPr>
              <a:t> </a:t>
            </a:r>
            <a:r>
              <a:rPr lang="ru-RU" sz="900" dirty="0" err="1">
                <a:solidFill>
                  <a:schemeClr val="tx1"/>
                </a:solidFill>
                <a:latin typeface="+mj-lt"/>
              </a:rPr>
              <a:t>маалыматтары</a:t>
            </a:r>
            <a:r>
              <a:rPr lang="ru-RU" sz="900" dirty="0">
                <a:solidFill>
                  <a:schemeClr val="tx1"/>
                </a:solidFill>
                <a:latin typeface="+mj-lt"/>
              </a:rPr>
              <a:t>)</a:t>
            </a:r>
          </a:p>
          <a:p>
            <a:pPr algn="r"/>
            <a:r>
              <a:rPr lang="ru-RU" sz="900" u="sng" dirty="0">
                <a:solidFill>
                  <a:schemeClr val="tx1"/>
                </a:solidFill>
                <a:latin typeface="+mj-lt"/>
              </a:rPr>
              <a:t>_+996 (      )_________________</a:t>
            </a:r>
            <a:endParaRPr lang="ru-RU" sz="900" dirty="0">
              <a:solidFill>
                <a:schemeClr val="tx1"/>
              </a:solidFill>
              <a:latin typeface="+mj-lt"/>
            </a:endParaRPr>
          </a:p>
          <a:p>
            <a:pPr algn="r"/>
            <a:r>
              <a:rPr lang="ru-RU" sz="900" dirty="0">
                <a:solidFill>
                  <a:schemeClr val="tx1"/>
                </a:solidFill>
                <a:latin typeface="+mj-lt"/>
              </a:rPr>
              <a:t>                                                                                                          (</a:t>
            </a:r>
            <a:r>
              <a:rPr lang="ru-RU" sz="900" dirty="0" err="1">
                <a:solidFill>
                  <a:schemeClr val="tx1"/>
                </a:solidFill>
                <a:latin typeface="+mj-lt"/>
              </a:rPr>
              <a:t>арыз</a:t>
            </a:r>
            <a:r>
              <a:rPr lang="ru-RU" sz="900" dirty="0">
                <a:solidFill>
                  <a:schemeClr val="tx1"/>
                </a:solidFill>
                <a:latin typeface="+mj-lt"/>
              </a:rPr>
              <a:t> </a:t>
            </a:r>
            <a:r>
              <a:rPr lang="ru-RU" sz="900" dirty="0" err="1">
                <a:solidFill>
                  <a:schemeClr val="tx1"/>
                </a:solidFill>
                <a:latin typeface="+mj-lt"/>
              </a:rPr>
              <a:t>берүүчүнүн</a:t>
            </a:r>
            <a:r>
              <a:rPr lang="ru-RU" sz="900" dirty="0">
                <a:solidFill>
                  <a:schemeClr val="tx1"/>
                </a:solidFill>
                <a:latin typeface="+mj-lt"/>
              </a:rPr>
              <a:t> </a:t>
            </a:r>
            <a:r>
              <a:rPr lang="ru-RU" sz="900" dirty="0" err="1">
                <a:solidFill>
                  <a:schemeClr val="tx1"/>
                </a:solidFill>
                <a:latin typeface="+mj-lt"/>
              </a:rPr>
              <a:t>уюлдук</a:t>
            </a:r>
            <a:r>
              <a:rPr lang="ru-RU" sz="900" dirty="0">
                <a:solidFill>
                  <a:schemeClr val="tx1"/>
                </a:solidFill>
                <a:latin typeface="+mj-lt"/>
              </a:rPr>
              <a:t> </a:t>
            </a:r>
            <a:r>
              <a:rPr lang="ky-KG" sz="900" dirty="0">
                <a:solidFill>
                  <a:schemeClr val="tx1"/>
                </a:solidFill>
                <a:latin typeface="+mj-lt"/>
              </a:rPr>
              <a:t>т</a:t>
            </a:r>
            <a:r>
              <a:rPr lang="ru-RU" sz="900" dirty="0" err="1">
                <a:solidFill>
                  <a:schemeClr val="tx1"/>
                </a:solidFill>
                <a:latin typeface="+mj-lt"/>
              </a:rPr>
              <a:t>елефону</a:t>
            </a:r>
            <a:r>
              <a:rPr lang="ru-RU" sz="900" dirty="0">
                <a:solidFill>
                  <a:schemeClr val="tx1"/>
                </a:solidFill>
                <a:latin typeface="+mj-lt"/>
              </a:rPr>
              <a:t>)</a:t>
            </a:r>
          </a:p>
          <a:p>
            <a:r>
              <a:rPr lang="ru-RU" sz="900" b="1" dirty="0">
                <a:solidFill>
                  <a:schemeClr val="tx1"/>
                </a:solidFill>
                <a:latin typeface="+mj-lt"/>
              </a:rPr>
              <a:t> </a:t>
            </a:r>
            <a:endParaRPr lang="ru-RU" sz="900" dirty="0">
              <a:solidFill>
                <a:schemeClr val="tx1"/>
              </a:solidFill>
              <a:latin typeface="+mj-lt"/>
            </a:endParaRPr>
          </a:p>
          <a:p>
            <a:r>
              <a:rPr lang="ru-RU" sz="1000" b="1" dirty="0" err="1">
                <a:solidFill>
                  <a:schemeClr val="tx1"/>
                </a:solidFill>
                <a:latin typeface="+mj-lt"/>
              </a:rPr>
              <a:t>Арыз</a:t>
            </a:r>
            <a:endParaRPr lang="ru-RU" sz="1000" dirty="0">
              <a:solidFill>
                <a:schemeClr val="tx1"/>
              </a:solidFill>
              <a:latin typeface="+mj-lt"/>
            </a:endParaRPr>
          </a:p>
          <a:p>
            <a:r>
              <a:rPr lang="ru-RU" sz="1000" dirty="0">
                <a:solidFill>
                  <a:schemeClr val="tx1"/>
                </a:solidFill>
                <a:latin typeface="+mj-lt"/>
              </a:rPr>
              <a:t>_______________________________________ (</a:t>
            </a:r>
            <a:r>
              <a:rPr lang="ru-RU" sz="1000" dirty="0" err="1">
                <a:solidFill>
                  <a:schemeClr val="tx1"/>
                </a:solidFill>
                <a:latin typeface="+mj-lt"/>
              </a:rPr>
              <a:t>жазуу</a:t>
            </a:r>
            <a:r>
              <a:rPr lang="ru-RU" sz="1000" dirty="0">
                <a:solidFill>
                  <a:schemeClr val="tx1"/>
                </a:solidFill>
                <a:latin typeface="+mj-lt"/>
              </a:rPr>
              <a:t> </a:t>
            </a:r>
            <a:r>
              <a:rPr lang="ru-RU" sz="1000" dirty="0" err="1">
                <a:solidFill>
                  <a:schemeClr val="tx1"/>
                </a:solidFill>
                <a:latin typeface="+mj-lt"/>
              </a:rPr>
              <a:t>жүзүндө</a:t>
            </a:r>
            <a:r>
              <a:rPr lang="ru-RU" sz="1000" dirty="0">
                <a:solidFill>
                  <a:schemeClr val="tx1"/>
                </a:solidFill>
                <a:latin typeface="+mj-lt"/>
              </a:rPr>
              <a:t> </a:t>
            </a:r>
            <a:r>
              <a:rPr lang="ru-RU" sz="1000" dirty="0" err="1">
                <a:solidFill>
                  <a:schemeClr val="tx1"/>
                </a:solidFill>
                <a:latin typeface="+mj-lt"/>
              </a:rPr>
              <a:t>суммасы</a:t>
            </a:r>
            <a:r>
              <a:rPr lang="ru-RU" sz="1000" dirty="0">
                <a:solidFill>
                  <a:schemeClr val="tx1"/>
                </a:solidFill>
                <a:latin typeface="+mj-lt"/>
              </a:rPr>
              <a:t>) </a:t>
            </a:r>
            <a:r>
              <a:rPr lang="ky-KG" sz="1000" dirty="0">
                <a:solidFill>
                  <a:schemeClr val="tx1"/>
                </a:solidFill>
                <a:latin typeface="+mj-lt"/>
              </a:rPr>
              <a:t>сом </a:t>
            </a:r>
            <a:r>
              <a:rPr lang="ru-RU" sz="1000" dirty="0">
                <a:solidFill>
                  <a:schemeClr val="tx1"/>
                </a:solidFill>
                <a:latin typeface="+mj-lt"/>
              </a:rPr>
              <a:t>ө</a:t>
            </a:r>
            <a:r>
              <a:rPr lang="ky-KG" sz="1000" dirty="0">
                <a:solidFill>
                  <a:schemeClr val="tx1"/>
                </a:solidFill>
                <a:latin typeface="+mj-lt"/>
              </a:rPr>
              <a:t>лч</a:t>
            </a:r>
            <a:r>
              <a:rPr lang="ru-RU" sz="1000" dirty="0">
                <a:solidFill>
                  <a:schemeClr val="tx1"/>
                </a:solidFill>
                <a:latin typeface="+mj-lt"/>
              </a:rPr>
              <a:t>ө</a:t>
            </a:r>
            <a:r>
              <a:rPr lang="ky-KG" sz="1000" dirty="0">
                <a:solidFill>
                  <a:schemeClr val="tx1"/>
                </a:solidFill>
                <a:latin typeface="+mj-lt"/>
              </a:rPr>
              <a:t>м</a:t>
            </a:r>
            <a:r>
              <a:rPr lang="ru-RU" sz="1000" dirty="0">
                <a:solidFill>
                  <a:schemeClr val="tx1"/>
                </a:solidFill>
                <a:latin typeface="+mj-lt"/>
              </a:rPr>
              <a:t>ү</a:t>
            </a:r>
            <a:r>
              <a:rPr lang="ky-KG" sz="1000" dirty="0">
                <a:solidFill>
                  <a:schemeClr val="tx1"/>
                </a:solidFill>
                <a:latin typeface="+mj-lt"/>
              </a:rPr>
              <a:t>нд</a:t>
            </a:r>
            <a:r>
              <a:rPr lang="ru-RU" sz="1000" dirty="0">
                <a:solidFill>
                  <a:schemeClr val="tx1"/>
                </a:solidFill>
                <a:latin typeface="+mj-lt"/>
              </a:rPr>
              <a:t>ө</a:t>
            </a:r>
            <a:r>
              <a:rPr lang="ky-KG" sz="1000" dirty="0">
                <a:solidFill>
                  <a:schemeClr val="tx1"/>
                </a:solidFill>
                <a:latin typeface="+mj-lt"/>
              </a:rPr>
              <a:t> ком</a:t>
            </a:r>
            <a:r>
              <a:rPr lang="ru-RU" sz="1000" dirty="0">
                <a:solidFill>
                  <a:schemeClr val="tx1"/>
                </a:solidFill>
                <a:latin typeface="+mj-lt"/>
              </a:rPr>
              <a:t>ү</a:t>
            </a:r>
            <a:r>
              <a:rPr lang="ky-KG" sz="1000" dirty="0">
                <a:solidFill>
                  <a:schemeClr val="tx1"/>
                </a:solidFill>
                <a:latin typeface="+mj-lt"/>
              </a:rPr>
              <a:t>р/ азык-тулук сатып алуу/ коммуналдык кызматтарды толоо/ жылуу кийимдер </a:t>
            </a:r>
            <a:r>
              <a:rPr lang="ru-RU" sz="1000" dirty="0">
                <a:solidFill>
                  <a:schemeClr val="tx1"/>
                </a:solidFill>
                <a:latin typeface="+mj-lt"/>
              </a:rPr>
              <a:t>ү</a:t>
            </a:r>
            <a:r>
              <a:rPr lang="ky-KG" sz="1000" dirty="0">
                <a:solidFill>
                  <a:schemeClr val="tx1"/>
                </a:solidFill>
                <a:latin typeface="+mj-lt"/>
              </a:rPr>
              <a:t>ч</a:t>
            </a:r>
            <a:r>
              <a:rPr lang="ru-RU" sz="1000" dirty="0">
                <a:solidFill>
                  <a:schemeClr val="tx1"/>
                </a:solidFill>
                <a:latin typeface="+mj-lt"/>
              </a:rPr>
              <a:t>ү</a:t>
            </a:r>
            <a:r>
              <a:rPr lang="ky-KG" sz="1000" dirty="0">
                <a:solidFill>
                  <a:schemeClr val="tx1"/>
                </a:solidFill>
                <a:latin typeface="+mj-lt"/>
              </a:rPr>
              <a:t>н </a:t>
            </a:r>
            <a:r>
              <a:rPr lang="ru-RU" sz="1000" dirty="0">
                <a:solidFill>
                  <a:schemeClr val="tx1"/>
                </a:solidFill>
                <a:latin typeface="+mj-lt"/>
              </a:rPr>
              <a:t>(</a:t>
            </a:r>
            <a:r>
              <a:rPr lang="ru-RU" sz="1000" dirty="0" err="1">
                <a:solidFill>
                  <a:schemeClr val="tx1"/>
                </a:solidFill>
                <a:latin typeface="+mj-lt"/>
              </a:rPr>
              <a:t>зарылдуусун</a:t>
            </a:r>
            <a:r>
              <a:rPr lang="ru-RU" sz="1000" dirty="0">
                <a:solidFill>
                  <a:schemeClr val="tx1"/>
                </a:solidFill>
                <a:latin typeface="+mj-lt"/>
              </a:rPr>
              <a:t> </a:t>
            </a:r>
            <a:r>
              <a:rPr lang="ru-RU" sz="1000" dirty="0" err="1">
                <a:solidFill>
                  <a:schemeClr val="tx1"/>
                </a:solidFill>
                <a:latin typeface="+mj-lt"/>
              </a:rPr>
              <a:t>белгилеп</a:t>
            </a:r>
            <a:r>
              <a:rPr lang="ru-RU" sz="1000" dirty="0">
                <a:solidFill>
                  <a:schemeClr val="tx1"/>
                </a:solidFill>
                <a:latin typeface="+mj-lt"/>
              </a:rPr>
              <a:t> же </a:t>
            </a:r>
            <a:r>
              <a:rPr lang="ru-RU" sz="1000" dirty="0" err="1">
                <a:solidFill>
                  <a:schemeClr val="tx1"/>
                </a:solidFill>
                <a:latin typeface="+mj-lt"/>
              </a:rPr>
              <a:t>жазып</a:t>
            </a:r>
            <a:r>
              <a:rPr lang="ru-RU" sz="1000" dirty="0">
                <a:solidFill>
                  <a:schemeClr val="tx1"/>
                </a:solidFill>
                <a:latin typeface="+mj-lt"/>
              </a:rPr>
              <a:t>) </a:t>
            </a:r>
            <a:r>
              <a:rPr lang="ky-KG" sz="1000" dirty="0">
                <a:solidFill>
                  <a:schemeClr val="tx1"/>
                </a:solidFill>
                <a:latin typeface="+mj-lt"/>
              </a:rPr>
              <a:t>каражат б</a:t>
            </a:r>
            <a:r>
              <a:rPr lang="ru-RU" sz="1000" dirty="0">
                <a:solidFill>
                  <a:schemeClr val="tx1"/>
                </a:solidFill>
                <a:latin typeface="+mj-lt"/>
              </a:rPr>
              <a:t>ө</a:t>
            </a:r>
            <a:r>
              <a:rPr lang="ky-KG" sz="1000" dirty="0">
                <a:solidFill>
                  <a:schemeClr val="tx1"/>
                </a:solidFill>
                <a:latin typeface="+mj-lt"/>
              </a:rPr>
              <a:t>л</a:t>
            </a:r>
            <a:r>
              <a:rPr lang="ru-RU" sz="1000" dirty="0" err="1">
                <a:solidFill>
                  <a:schemeClr val="tx1"/>
                </a:solidFill>
                <a:latin typeface="+mj-lt"/>
              </a:rPr>
              <a:t>үү</a:t>
            </a:r>
            <a:r>
              <a:rPr lang="ky-KG" sz="1000" dirty="0">
                <a:solidFill>
                  <a:schemeClr val="tx1"/>
                </a:solidFill>
                <a:latin typeface="+mj-lt"/>
              </a:rPr>
              <a:t> м</a:t>
            </a:r>
            <a:r>
              <a:rPr lang="ru-RU" sz="1000" dirty="0">
                <a:solidFill>
                  <a:schemeClr val="tx1"/>
                </a:solidFill>
                <a:latin typeface="+mj-lt"/>
              </a:rPr>
              <a:t>ү</a:t>
            </a:r>
            <a:r>
              <a:rPr lang="ky-KG" sz="1000" dirty="0">
                <a:solidFill>
                  <a:schemeClr val="tx1"/>
                </a:solidFill>
                <a:latin typeface="+mj-lt"/>
              </a:rPr>
              <a:t>мк</a:t>
            </a:r>
            <a:r>
              <a:rPr lang="ru-RU" sz="1000" dirty="0">
                <a:solidFill>
                  <a:schemeClr val="tx1"/>
                </a:solidFill>
                <a:latin typeface="+mj-lt"/>
              </a:rPr>
              <a:t>ү</a:t>
            </a:r>
            <a:r>
              <a:rPr lang="ky-KG" sz="1000" dirty="0">
                <a:solidFill>
                  <a:schemeClr val="tx1"/>
                </a:solidFill>
                <a:latin typeface="+mj-lt"/>
              </a:rPr>
              <a:t>нч</a:t>
            </a:r>
            <a:r>
              <a:rPr lang="ru-RU" sz="1000" dirty="0">
                <a:solidFill>
                  <a:schemeClr val="tx1"/>
                </a:solidFill>
                <a:latin typeface="+mj-lt"/>
              </a:rPr>
              <a:t>ү</a:t>
            </a:r>
            <a:r>
              <a:rPr lang="ky-KG" sz="1000" dirty="0">
                <a:solidFill>
                  <a:schemeClr val="tx1"/>
                </a:solidFill>
                <a:latin typeface="+mj-lt"/>
              </a:rPr>
              <a:t>л</a:t>
            </a:r>
            <a:r>
              <a:rPr lang="ru-RU" sz="1000" dirty="0">
                <a:solidFill>
                  <a:schemeClr val="tx1"/>
                </a:solidFill>
                <a:latin typeface="+mj-lt"/>
              </a:rPr>
              <a:t>ү</a:t>
            </a:r>
            <a:r>
              <a:rPr lang="ky-KG" sz="1000" dirty="0">
                <a:solidFill>
                  <a:schemeClr val="tx1"/>
                </a:solidFill>
                <a:latin typeface="+mj-lt"/>
              </a:rPr>
              <a:t>г</a:t>
            </a:r>
            <a:r>
              <a:rPr lang="ru-RU" sz="1000" dirty="0">
                <a:solidFill>
                  <a:schemeClr val="tx1"/>
                </a:solidFill>
                <a:latin typeface="+mj-lt"/>
              </a:rPr>
              <a:t>ү</a:t>
            </a:r>
            <a:r>
              <a:rPr lang="ky-KG" sz="1000" dirty="0">
                <a:solidFill>
                  <a:schemeClr val="tx1"/>
                </a:solidFill>
                <a:latin typeface="+mj-lt"/>
              </a:rPr>
              <a:t>н карап чыгууну суранам</a:t>
            </a:r>
            <a:endParaRPr lang="ru-RU" sz="1000" dirty="0">
              <a:solidFill>
                <a:schemeClr val="tx1"/>
              </a:solidFill>
              <a:latin typeface="+mj-lt"/>
            </a:endParaRPr>
          </a:p>
          <a:p>
            <a:r>
              <a:rPr lang="ru-RU" sz="1000" dirty="0">
                <a:solidFill>
                  <a:schemeClr val="tx1"/>
                </a:solidFill>
                <a:latin typeface="+mj-lt"/>
              </a:rPr>
              <a:t> </a:t>
            </a:r>
          </a:p>
          <a:p>
            <a:r>
              <a:rPr lang="ky-KG" sz="1000" dirty="0">
                <a:solidFill>
                  <a:schemeClr val="tx1"/>
                </a:solidFill>
                <a:latin typeface="+mj-lt"/>
              </a:rPr>
              <a:t>Мен(аты-ж</a:t>
            </a:r>
            <a:r>
              <a:rPr lang="ru-RU" sz="1000" dirty="0">
                <a:solidFill>
                  <a:schemeClr val="tx1"/>
                </a:solidFill>
                <a:latin typeface="+mj-lt"/>
              </a:rPr>
              <a:t>ө</a:t>
            </a:r>
            <a:r>
              <a:rPr lang="ky-KG" sz="1000" dirty="0">
                <a:solidFill>
                  <a:schemeClr val="tx1"/>
                </a:solidFill>
                <a:latin typeface="+mj-lt"/>
              </a:rPr>
              <a:t>н</a:t>
            </a:r>
            <a:r>
              <a:rPr lang="ru-RU" sz="1000" dirty="0">
                <a:solidFill>
                  <a:schemeClr val="tx1"/>
                </a:solidFill>
                <a:latin typeface="+mj-lt"/>
              </a:rPr>
              <a:t>ү</a:t>
            </a:r>
            <a:r>
              <a:rPr lang="ky-KG" sz="1000" dirty="0">
                <a:solidFill>
                  <a:schemeClr val="tx1"/>
                </a:solidFill>
                <a:latin typeface="+mj-lt"/>
              </a:rPr>
              <a:t>) жумушсузмун/ кирешем жашоо минимумунан т</a:t>
            </a:r>
            <a:r>
              <a:rPr lang="ru-RU" sz="1000" dirty="0">
                <a:solidFill>
                  <a:schemeClr val="tx1"/>
                </a:solidFill>
                <a:latin typeface="+mj-lt"/>
              </a:rPr>
              <a:t>ө</a:t>
            </a:r>
            <a:r>
              <a:rPr lang="ky-KG" sz="1000" dirty="0">
                <a:solidFill>
                  <a:schemeClr val="tx1"/>
                </a:solidFill>
                <a:latin typeface="+mj-lt"/>
              </a:rPr>
              <a:t>м</a:t>
            </a:r>
            <a:r>
              <a:rPr lang="ru-RU" sz="1000" dirty="0">
                <a:solidFill>
                  <a:schemeClr val="tx1"/>
                </a:solidFill>
                <a:latin typeface="+mj-lt"/>
              </a:rPr>
              <a:t>ө</a:t>
            </a:r>
            <a:r>
              <a:rPr lang="ky-KG" sz="1000" dirty="0">
                <a:solidFill>
                  <a:schemeClr val="tx1"/>
                </a:solidFill>
                <a:latin typeface="+mj-lt"/>
              </a:rPr>
              <a:t>н(зарылдыгын белгилеп) жана кургак учуктан дарыланып жатам. Менин абалыма байланыштуу социалдык колдоого муктажмын.</a:t>
            </a:r>
            <a:endParaRPr lang="ru-RU" sz="1000" dirty="0">
              <a:solidFill>
                <a:schemeClr val="tx1"/>
              </a:solidFill>
              <a:latin typeface="+mj-lt"/>
            </a:endParaRPr>
          </a:p>
          <a:p>
            <a:r>
              <a:rPr lang="ru-RU" sz="900" dirty="0">
                <a:solidFill>
                  <a:schemeClr val="tx1"/>
                </a:solidFill>
                <a:latin typeface="+mj-lt"/>
              </a:rPr>
              <a:t> _____________________________</a:t>
            </a:r>
          </a:p>
          <a:p>
            <a:r>
              <a:rPr lang="ru-RU" sz="900" dirty="0">
                <a:solidFill>
                  <a:schemeClr val="tx1"/>
                </a:solidFill>
                <a:latin typeface="+mj-lt"/>
              </a:rPr>
              <a:t>                           (дата | колу)</a:t>
            </a:r>
          </a:p>
          <a:p>
            <a:r>
              <a:rPr lang="ru-RU" sz="900" dirty="0">
                <a:solidFill>
                  <a:schemeClr val="tx1"/>
                </a:solidFill>
                <a:latin typeface="+mj-lt"/>
              </a:rPr>
              <a:t>  </a:t>
            </a:r>
          </a:p>
          <a:p>
            <a:r>
              <a:rPr lang="ru-RU" sz="900" i="1" u="sng" dirty="0" err="1">
                <a:solidFill>
                  <a:schemeClr val="tx1"/>
                </a:solidFill>
                <a:latin typeface="+mj-lt"/>
              </a:rPr>
              <a:t>Арызга</a:t>
            </a:r>
            <a:r>
              <a:rPr lang="ru-RU" sz="900" i="1" u="sng" dirty="0">
                <a:solidFill>
                  <a:schemeClr val="tx1"/>
                </a:solidFill>
                <a:latin typeface="+mj-lt"/>
              </a:rPr>
              <a:t> </a:t>
            </a:r>
            <a:r>
              <a:rPr lang="ru-RU" sz="900" i="1" u="sng" dirty="0" err="1">
                <a:solidFill>
                  <a:schemeClr val="tx1"/>
                </a:solidFill>
                <a:latin typeface="+mj-lt"/>
              </a:rPr>
              <a:t>эки</a:t>
            </a:r>
            <a:r>
              <a:rPr lang="ru-RU" sz="900" i="1" u="sng" dirty="0">
                <a:solidFill>
                  <a:schemeClr val="tx1"/>
                </a:solidFill>
                <a:latin typeface="+mj-lt"/>
              </a:rPr>
              <a:t> </a:t>
            </a:r>
            <a:r>
              <a:rPr lang="ru-RU" sz="900" i="1" u="sng" dirty="0" err="1">
                <a:solidFill>
                  <a:schemeClr val="tx1"/>
                </a:solidFill>
                <a:latin typeface="+mj-lt"/>
              </a:rPr>
              <a:t>тиркеме</a:t>
            </a:r>
            <a:r>
              <a:rPr lang="ru-RU" sz="900" i="1" u="sng" dirty="0">
                <a:solidFill>
                  <a:schemeClr val="tx1"/>
                </a:solidFill>
                <a:latin typeface="+mj-lt"/>
              </a:rPr>
              <a:t> </a:t>
            </a:r>
            <a:r>
              <a:rPr lang="ru-RU" sz="900" i="1" u="sng" dirty="0" err="1">
                <a:solidFill>
                  <a:schemeClr val="tx1"/>
                </a:solidFill>
                <a:latin typeface="+mj-lt"/>
              </a:rPr>
              <a:t>тиркелиши</a:t>
            </a:r>
            <a:r>
              <a:rPr lang="ru-RU" sz="900" i="1" u="sng" dirty="0">
                <a:solidFill>
                  <a:schemeClr val="tx1"/>
                </a:solidFill>
                <a:latin typeface="+mj-lt"/>
              </a:rPr>
              <a:t> </a:t>
            </a:r>
            <a:r>
              <a:rPr lang="ru-RU" sz="900" i="1" u="sng" dirty="0" err="1">
                <a:solidFill>
                  <a:schemeClr val="tx1"/>
                </a:solidFill>
                <a:latin typeface="+mj-lt"/>
              </a:rPr>
              <a:t>керек</a:t>
            </a:r>
            <a:r>
              <a:rPr lang="ru-RU" sz="900" i="1" u="sng" dirty="0">
                <a:solidFill>
                  <a:schemeClr val="tx1"/>
                </a:solidFill>
                <a:latin typeface="+mj-lt"/>
              </a:rPr>
              <a:t> </a:t>
            </a:r>
            <a:endParaRPr lang="ru-RU" sz="900" dirty="0">
              <a:solidFill>
                <a:schemeClr val="tx1"/>
              </a:solidFill>
              <a:latin typeface="+mj-lt"/>
            </a:endParaRPr>
          </a:p>
          <a:p>
            <a:r>
              <a:rPr lang="ru-RU" sz="900" i="1" dirty="0" err="1">
                <a:solidFill>
                  <a:schemeClr val="tx1"/>
                </a:solidFill>
                <a:latin typeface="+mj-lt"/>
              </a:rPr>
              <a:t>Тиркеме</a:t>
            </a:r>
            <a:r>
              <a:rPr lang="ru-RU" sz="900" i="1" dirty="0">
                <a:solidFill>
                  <a:schemeClr val="tx1"/>
                </a:solidFill>
                <a:latin typeface="+mj-lt"/>
              </a:rPr>
              <a:t> 1 (справка/ </a:t>
            </a:r>
            <a:r>
              <a:rPr lang="ru-RU" sz="900" i="1" dirty="0" err="1">
                <a:solidFill>
                  <a:schemeClr val="tx1"/>
                </a:solidFill>
                <a:latin typeface="+mj-lt"/>
              </a:rPr>
              <a:t>медициналык</a:t>
            </a:r>
            <a:r>
              <a:rPr lang="ru-RU" sz="900" i="1" dirty="0">
                <a:solidFill>
                  <a:schemeClr val="tx1"/>
                </a:solidFill>
                <a:latin typeface="+mj-lt"/>
              </a:rPr>
              <a:t> </a:t>
            </a:r>
            <a:r>
              <a:rPr lang="ru-RU" sz="900" i="1" dirty="0" err="1">
                <a:solidFill>
                  <a:schemeClr val="tx1"/>
                </a:solidFill>
                <a:latin typeface="+mj-lt"/>
              </a:rPr>
              <a:t>справканын</a:t>
            </a:r>
            <a:r>
              <a:rPr lang="ru-RU" sz="900" i="1" dirty="0">
                <a:solidFill>
                  <a:schemeClr val="tx1"/>
                </a:solidFill>
                <a:latin typeface="+mj-lt"/>
              </a:rPr>
              <a:t> </a:t>
            </a:r>
            <a:r>
              <a:rPr lang="ru-RU" sz="900" i="1" dirty="0" err="1">
                <a:solidFill>
                  <a:schemeClr val="tx1"/>
                </a:solidFill>
                <a:latin typeface="+mj-lt"/>
              </a:rPr>
              <a:t>к</a:t>
            </a:r>
            <a:r>
              <a:rPr lang="ru-RU" sz="900" dirty="0" err="1">
                <a:solidFill>
                  <a:schemeClr val="tx1"/>
                </a:solidFill>
                <a:latin typeface="+mj-lt"/>
              </a:rPr>
              <a:t>ө</a:t>
            </a:r>
            <a:r>
              <a:rPr lang="ru-RU" sz="900" i="1" dirty="0" err="1">
                <a:solidFill>
                  <a:schemeClr val="tx1"/>
                </a:solidFill>
                <a:latin typeface="+mj-lt"/>
              </a:rPr>
              <a:t>ч</a:t>
            </a:r>
            <a:r>
              <a:rPr lang="ru-RU" sz="900" dirty="0" err="1">
                <a:solidFill>
                  <a:schemeClr val="tx1"/>
                </a:solidFill>
                <a:latin typeface="+mj-lt"/>
              </a:rPr>
              <a:t>ү</a:t>
            </a:r>
            <a:r>
              <a:rPr lang="ru-RU" sz="900" i="1" dirty="0" err="1">
                <a:solidFill>
                  <a:schemeClr val="tx1"/>
                </a:solidFill>
                <a:latin typeface="+mj-lt"/>
              </a:rPr>
              <a:t>рм</a:t>
            </a:r>
            <a:r>
              <a:rPr lang="ru-RU" sz="900" dirty="0" err="1">
                <a:solidFill>
                  <a:schemeClr val="tx1"/>
                </a:solidFill>
                <a:latin typeface="+mj-lt"/>
              </a:rPr>
              <a:t>ө</a:t>
            </a:r>
            <a:r>
              <a:rPr lang="ru-RU" sz="900" i="1" dirty="0" err="1">
                <a:solidFill>
                  <a:schemeClr val="tx1"/>
                </a:solidFill>
                <a:latin typeface="+mj-lt"/>
              </a:rPr>
              <a:t>с</a:t>
            </a:r>
            <a:r>
              <a:rPr lang="ru-RU" sz="900" dirty="0" err="1">
                <a:solidFill>
                  <a:schemeClr val="tx1"/>
                </a:solidFill>
                <a:latin typeface="+mj-lt"/>
              </a:rPr>
              <a:t>ү</a:t>
            </a:r>
            <a:r>
              <a:rPr lang="ky-KG" sz="900" dirty="0">
                <a:solidFill>
                  <a:schemeClr val="tx1"/>
                </a:solidFill>
                <a:latin typeface="+mj-lt"/>
              </a:rPr>
              <a:t>)</a:t>
            </a:r>
            <a:r>
              <a:rPr lang="ru-RU" sz="900" i="1" dirty="0">
                <a:solidFill>
                  <a:schemeClr val="tx1"/>
                </a:solidFill>
                <a:latin typeface="+mj-lt"/>
              </a:rPr>
              <a:t> </a:t>
            </a:r>
            <a:endParaRPr lang="ru-RU" sz="900" dirty="0">
              <a:solidFill>
                <a:schemeClr val="tx1"/>
              </a:solidFill>
              <a:latin typeface="+mj-lt"/>
            </a:endParaRPr>
          </a:p>
          <a:p>
            <a:r>
              <a:rPr lang="ru-RU" sz="900" i="1" dirty="0" err="1">
                <a:solidFill>
                  <a:schemeClr val="tx1"/>
                </a:solidFill>
                <a:latin typeface="+mj-lt"/>
              </a:rPr>
              <a:t>Тиркеме</a:t>
            </a:r>
            <a:r>
              <a:rPr lang="ru-RU" sz="900" i="1" dirty="0">
                <a:solidFill>
                  <a:schemeClr val="tx1"/>
                </a:solidFill>
                <a:latin typeface="+mj-lt"/>
              </a:rPr>
              <a:t> 2 (</a:t>
            </a:r>
            <a:r>
              <a:rPr lang="ru-RU" sz="900" dirty="0" err="1">
                <a:solidFill>
                  <a:schemeClr val="tx1"/>
                </a:solidFill>
                <a:latin typeface="+mj-lt"/>
              </a:rPr>
              <a:t>Ө</a:t>
            </a:r>
            <a:r>
              <a:rPr lang="ru-RU" sz="900" i="1" dirty="0" err="1">
                <a:solidFill>
                  <a:schemeClr val="tx1"/>
                </a:solidFill>
                <a:latin typeface="+mj-lt"/>
              </a:rPr>
              <a:t>т</a:t>
            </a:r>
            <a:r>
              <a:rPr lang="ru-RU" sz="900" dirty="0" err="1">
                <a:solidFill>
                  <a:schemeClr val="tx1"/>
                </a:solidFill>
                <a:latin typeface="+mj-lt"/>
              </a:rPr>
              <a:t>ү</a:t>
            </a:r>
            <a:r>
              <a:rPr lang="ru-RU" sz="900" i="1" dirty="0" err="1">
                <a:solidFill>
                  <a:schemeClr val="tx1"/>
                </a:solidFill>
                <a:latin typeface="+mj-lt"/>
              </a:rPr>
              <a:t>н</a:t>
            </a:r>
            <a:r>
              <a:rPr lang="ru-RU" sz="900" dirty="0" err="1">
                <a:solidFill>
                  <a:schemeClr val="tx1"/>
                </a:solidFill>
                <a:latin typeface="+mj-lt"/>
              </a:rPr>
              <a:t>ү</a:t>
            </a:r>
            <a:r>
              <a:rPr lang="ru-RU" sz="900" i="1" dirty="0" err="1">
                <a:solidFill>
                  <a:schemeClr val="tx1"/>
                </a:solidFill>
                <a:latin typeface="+mj-lt"/>
              </a:rPr>
              <a:t>ч</a:t>
            </a:r>
            <a:r>
              <a:rPr lang="ru-RU" sz="900" i="1" dirty="0">
                <a:solidFill>
                  <a:schemeClr val="tx1"/>
                </a:solidFill>
                <a:latin typeface="+mj-lt"/>
              </a:rPr>
              <a:t>. </a:t>
            </a:r>
            <a:r>
              <a:rPr lang="ru-RU" sz="900" dirty="0">
                <a:solidFill>
                  <a:schemeClr val="tx1"/>
                </a:solidFill>
                <a:latin typeface="+mj-lt"/>
              </a:rPr>
              <a:t> </a:t>
            </a:r>
            <a:r>
              <a:rPr lang="ru-RU" sz="900" dirty="0" err="1">
                <a:solidFill>
                  <a:schemeClr val="tx1"/>
                </a:solidFill>
                <a:latin typeface="+mj-lt"/>
              </a:rPr>
              <a:t>Ө</a:t>
            </a:r>
            <a:r>
              <a:rPr lang="ru-RU" sz="900" i="1" dirty="0" err="1">
                <a:solidFill>
                  <a:schemeClr val="tx1"/>
                </a:solidFill>
                <a:latin typeface="+mj-lt"/>
              </a:rPr>
              <a:t>т</a:t>
            </a:r>
            <a:r>
              <a:rPr lang="ru-RU" sz="900" dirty="0" err="1">
                <a:solidFill>
                  <a:schemeClr val="tx1"/>
                </a:solidFill>
                <a:latin typeface="+mj-lt"/>
              </a:rPr>
              <a:t>ү</a:t>
            </a:r>
            <a:r>
              <a:rPr lang="ru-RU" sz="900" i="1" dirty="0" err="1">
                <a:solidFill>
                  <a:schemeClr val="tx1"/>
                </a:solidFill>
                <a:latin typeface="+mj-lt"/>
              </a:rPr>
              <a:t>н</a:t>
            </a:r>
            <a:r>
              <a:rPr lang="ru-RU" sz="900" dirty="0" err="1">
                <a:solidFill>
                  <a:schemeClr val="tx1"/>
                </a:solidFill>
                <a:latin typeface="+mj-lt"/>
              </a:rPr>
              <a:t>ү</a:t>
            </a:r>
            <a:r>
              <a:rPr lang="ru-RU" sz="900" i="1" dirty="0" err="1">
                <a:solidFill>
                  <a:schemeClr val="tx1"/>
                </a:solidFill>
                <a:latin typeface="+mj-lt"/>
              </a:rPr>
              <a:t>ч</a:t>
            </a:r>
            <a:r>
              <a:rPr lang="ru-RU" sz="900" i="1" dirty="0">
                <a:solidFill>
                  <a:schemeClr val="tx1"/>
                </a:solidFill>
                <a:latin typeface="+mj-lt"/>
              </a:rPr>
              <a:t> кошу</a:t>
            </a:r>
            <a:r>
              <a:rPr lang="ky-KG" sz="900" i="1" dirty="0">
                <a:solidFill>
                  <a:schemeClr val="tx1"/>
                </a:solidFill>
                <a:latin typeface="+mj-lt"/>
              </a:rPr>
              <a:t>на</a:t>
            </a:r>
            <a:r>
              <a:rPr lang="ru-RU" sz="900" i="1" dirty="0">
                <a:solidFill>
                  <a:schemeClr val="tx1"/>
                </a:solidFill>
                <a:latin typeface="+mj-lt"/>
              </a:rPr>
              <a:t>лар </a:t>
            </a:r>
            <a:r>
              <a:rPr lang="ru-RU" sz="900" i="1" dirty="0" err="1">
                <a:solidFill>
                  <a:schemeClr val="tx1"/>
                </a:solidFill>
                <a:latin typeface="+mj-lt"/>
              </a:rPr>
              <a:t>ке</a:t>
            </a:r>
            <a:r>
              <a:rPr lang="ru-RU" sz="900" dirty="0" err="1">
                <a:solidFill>
                  <a:schemeClr val="tx1"/>
                </a:solidFill>
                <a:latin typeface="+mj-lt"/>
              </a:rPr>
              <a:t>ң</a:t>
            </a:r>
            <a:r>
              <a:rPr lang="ru-RU" sz="900" i="1" dirty="0" err="1">
                <a:solidFill>
                  <a:schemeClr val="tx1"/>
                </a:solidFill>
                <a:latin typeface="+mj-lt"/>
              </a:rPr>
              <a:t>ешинен</a:t>
            </a:r>
            <a:r>
              <a:rPr lang="ru-RU" sz="900" i="1" dirty="0">
                <a:solidFill>
                  <a:schemeClr val="tx1"/>
                </a:solidFill>
                <a:latin typeface="+mj-lt"/>
              </a:rPr>
              <a:t>, </a:t>
            </a:r>
            <a:r>
              <a:rPr lang="ru-RU" sz="900" i="1" dirty="0" err="1">
                <a:solidFill>
                  <a:schemeClr val="tx1"/>
                </a:solidFill>
                <a:latin typeface="+mj-lt"/>
              </a:rPr>
              <a:t>айылдык</a:t>
            </a:r>
            <a:r>
              <a:rPr lang="ru-RU" sz="900" i="1" dirty="0">
                <a:solidFill>
                  <a:schemeClr val="tx1"/>
                </a:solidFill>
                <a:latin typeface="+mj-lt"/>
              </a:rPr>
              <a:t> </a:t>
            </a:r>
            <a:r>
              <a:rPr lang="ru-RU" sz="900" i="1" dirty="0" err="1">
                <a:solidFill>
                  <a:schemeClr val="tx1"/>
                </a:solidFill>
                <a:latin typeface="+mj-lt"/>
              </a:rPr>
              <a:t>ден</a:t>
            </a:r>
            <a:r>
              <a:rPr lang="ru-RU" sz="900" i="1" dirty="0">
                <a:solidFill>
                  <a:schemeClr val="tx1"/>
                </a:solidFill>
                <a:latin typeface="+mj-lt"/>
              </a:rPr>
              <a:t>-соолук </a:t>
            </a:r>
            <a:r>
              <a:rPr lang="ru-RU" sz="900" i="1" dirty="0" err="1">
                <a:solidFill>
                  <a:schemeClr val="tx1"/>
                </a:solidFill>
                <a:latin typeface="+mj-lt"/>
              </a:rPr>
              <a:t>комите</a:t>
            </a:r>
            <a:r>
              <a:rPr lang="ky-KG" sz="900" i="1" dirty="0">
                <a:solidFill>
                  <a:schemeClr val="tx1"/>
                </a:solidFill>
                <a:latin typeface="+mj-lt"/>
              </a:rPr>
              <a:t>тинен</a:t>
            </a:r>
            <a:r>
              <a:rPr lang="ru-RU" sz="900" i="1" dirty="0">
                <a:solidFill>
                  <a:schemeClr val="tx1"/>
                </a:solidFill>
                <a:latin typeface="+mj-lt"/>
              </a:rPr>
              <a:t> </a:t>
            </a:r>
            <a:r>
              <a:rPr lang="ru-RU" sz="900" i="1" dirty="0" err="1">
                <a:solidFill>
                  <a:schemeClr val="tx1"/>
                </a:solidFill>
                <a:latin typeface="+mj-lt"/>
              </a:rPr>
              <a:t>ж.б</a:t>
            </a:r>
            <a:r>
              <a:rPr lang="ky-KG" sz="900" i="1" dirty="0">
                <a:solidFill>
                  <a:schemeClr val="tx1"/>
                </a:solidFill>
                <a:latin typeface="+mj-lt"/>
              </a:rPr>
              <a:t> болушу</a:t>
            </a:r>
            <a:r>
              <a:rPr lang="ru-RU" sz="900" i="1" dirty="0">
                <a:solidFill>
                  <a:schemeClr val="tx1"/>
                </a:solidFill>
                <a:latin typeface="+mj-lt"/>
              </a:rPr>
              <a:t> </a:t>
            </a:r>
            <a:r>
              <a:rPr lang="ru-RU" sz="900" i="1" dirty="0" err="1">
                <a:solidFill>
                  <a:schemeClr val="tx1"/>
                </a:solidFill>
                <a:latin typeface="+mj-lt"/>
              </a:rPr>
              <a:t>м</a:t>
            </a:r>
            <a:r>
              <a:rPr lang="ru-RU" sz="900" dirty="0" err="1">
                <a:solidFill>
                  <a:schemeClr val="tx1"/>
                </a:solidFill>
                <a:latin typeface="+mj-lt"/>
              </a:rPr>
              <a:t>ү</a:t>
            </a:r>
            <a:r>
              <a:rPr lang="ru-RU" sz="900" i="1" dirty="0" err="1">
                <a:solidFill>
                  <a:schemeClr val="tx1"/>
                </a:solidFill>
                <a:latin typeface="+mj-lt"/>
              </a:rPr>
              <a:t>мк</a:t>
            </a:r>
            <a:r>
              <a:rPr lang="ru-RU" sz="900" dirty="0" err="1">
                <a:solidFill>
                  <a:schemeClr val="tx1"/>
                </a:solidFill>
                <a:latin typeface="+mj-lt"/>
              </a:rPr>
              <a:t>ү</a:t>
            </a:r>
            <a:r>
              <a:rPr lang="ru-RU" sz="900" i="1" dirty="0" err="1">
                <a:solidFill>
                  <a:schemeClr val="tx1"/>
                </a:solidFill>
                <a:latin typeface="+mj-lt"/>
              </a:rPr>
              <a:t>н</a:t>
            </a:r>
            <a:r>
              <a:rPr lang="ru-RU" sz="900" i="1" dirty="0">
                <a:solidFill>
                  <a:schemeClr val="tx1"/>
                </a:solidFill>
                <a:latin typeface="+mj-lt"/>
              </a:rPr>
              <a:t>) </a:t>
            </a:r>
            <a:endParaRPr lang="ru-RU" sz="900" dirty="0">
              <a:solidFill>
                <a:schemeClr val="tx1"/>
              </a:solidFill>
              <a:latin typeface="+mj-lt"/>
            </a:endParaRPr>
          </a:p>
          <a:p>
            <a:r>
              <a:rPr lang="ru-RU" sz="900" dirty="0">
                <a:solidFill>
                  <a:schemeClr val="tx1"/>
                </a:solidFill>
                <a:latin typeface="+mj-lt"/>
              </a:rPr>
              <a:t> </a:t>
            </a:r>
          </a:p>
        </p:txBody>
      </p:sp>
      <p:sp>
        <p:nvSpPr>
          <p:cNvPr id="7" name="Прямоугольник: загнутый угол 6">
            <a:extLst>
              <a:ext uri="{FF2B5EF4-FFF2-40B4-BE49-F238E27FC236}">
                <a16:creationId xmlns:a16="http://schemas.microsoft.com/office/drawing/2014/main" id="{10CA902C-C41C-45F1-AC83-CBF12E720626}"/>
              </a:ext>
            </a:extLst>
          </p:cNvPr>
          <p:cNvSpPr/>
          <p:nvPr/>
        </p:nvSpPr>
        <p:spPr>
          <a:xfrm>
            <a:off x="9187543" y="383175"/>
            <a:ext cx="2891246" cy="6226629"/>
          </a:xfrm>
          <a:prstGeom prst="foldedCorner">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a:r>
              <a:rPr lang="ru-RU" sz="900" b="1" dirty="0">
                <a:solidFill>
                  <a:schemeClr val="tx1"/>
                </a:solidFill>
                <a:latin typeface="+mj-lt"/>
              </a:rPr>
              <a:t>Главе Айыл Окмоту</a:t>
            </a:r>
            <a:endParaRPr lang="ru-RU" sz="900" dirty="0">
              <a:solidFill>
                <a:schemeClr val="tx1"/>
              </a:solidFill>
              <a:latin typeface="+mj-lt"/>
            </a:endParaRPr>
          </a:p>
          <a:p>
            <a:pPr algn="r"/>
            <a:r>
              <a:rPr lang="ru-RU" sz="900" dirty="0">
                <a:solidFill>
                  <a:schemeClr val="tx1"/>
                </a:solidFill>
                <a:latin typeface="+mj-lt"/>
              </a:rPr>
              <a:t>_____________________________</a:t>
            </a:r>
          </a:p>
          <a:p>
            <a:pPr algn="r"/>
            <a:r>
              <a:rPr lang="ru-RU" sz="900" dirty="0">
                <a:solidFill>
                  <a:schemeClr val="tx1"/>
                </a:solidFill>
                <a:latin typeface="+mj-lt"/>
              </a:rPr>
              <a:t>                                                                                                                               (название айыл) </a:t>
            </a:r>
          </a:p>
          <a:p>
            <a:pPr algn="r"/>
            <a:r>
              <a:rPr lang="ru-RU" sz="900" dirty="0">
                <a:solidFill>
                  <a:schemeClr val="tx1"/>
                </a:solidFill>
                <a:latin typeface="+mj-lt"/>
              </a:rPr>
              <a:t>от _____________________________ </a:t>
            </a:r>
          </a:p>
          <a:p>
            <a:pPr algn="r"/>
            <a:r>
              <a:rPr lang="ru-RU" sz="900" dirty="0">
                <a:solidFill>
                  <a:schemeClr val="tx1"/>
                </a:solidFill>
                <a:latin typeface="+mj-lt"/>
              </a:rPr>
              <a:t>                                                                                                          (ФИО заявителя)</a:t>
            </a:r>
          </a:p>
          <a:p>
            <a:pPr algn="r"/>
            <a:r>
              <a:rPr lang="ru-RU" sz="900" dirty="0">
                <a:solidFill>
                  <a:schemeClr val="tx1"/>
                </a:solidFill>
                <a:latin typeface="+mj-lt"/>
              </a:rPr>
              <a:t>проживающего по адресу_____________________________</a:t>
            </a:r>
          </a:p>
          <a:p>
            <a:pPr algn="r"/>
            <a:r>
              <a:rPr lang="ru-RU" sz="900" dirty="0">
                <a:solidFill>
                  <a:schemeClr val="tx1"/>
                </a:solidFill>
                <a:latin typeface="+mj-lt"/>
              </a:rPr>
              <a:t>                                                                                                                                    (адрес)</a:t>
            </a:r>
          </a:p>
          <a:p>
            <a:pPr algn="r"/>
            <a:r>
              <a:rPr lang="ru-RU" sz="900" dirty="0">
                <a:solidFill>
                  <a:schemeClr val="tx1"/>
                </a:solidFill>
                <a:latin typeface="+mj-lt"/>
              </a:rPr>
              <a:t>_____________________________</a:t>
            </a:r>
          </a:p>
          <a:p>
            <a:pPr algn="r"/>
            <a:r>
              <a:rPr lang="ru-RU" sz="900" dirty="0">
                <a:solidFill>
                  <a:schemeClr val="tx1"/>
                </a:solidFill>
                <a:latin typeface="+mj-lt"/>
              </a:rPr>
              <a:t>                                                                                                                                     (паспортные данные)</a:t>
            </a:r>
          </a:p>
          <a:p>
            <a:pPr algn="r"/>
            <a:r>
              <a:rPr lang="ru-RU" sz="900" u="sng" dirty="0">
                <a:solidFill>
                  <a:schemeClr val="tx1"/>
                </a:solidFill>
                <a:latin typeface="+mj-lt"/>
              </a:rPr>
              <a:t>_+996 (_____)__________________</a:t>
            </a:r>
            <a:endParaRPr lang="ru-RU" sz="900" dirty="0">
              <a:solidFill>
                <a:schemeClr val="tx1"/>
              </a:solidFill>
              <a:latin typeface="+mj-lt"/>
            </a:endParaRPr>
          </a:p>
          <a:p>
            <a:pPr algn="r"/>
            <a:r>
              <a:rPr lang="ru-RU" sz="900" dirty="0">
                <a:solidFill>
                  <a:schemeClr val="tx1"/>
                </a:solidFill>
                <a:latin typeface="+mj-lt"/>
              </a:rPr>
              <a:t>                                                                                                                (мобильный телефон заявителя)</a:t>
            </a:r>
          </a:p>
          <a:p>
            <a:r>
              <a:rPr lang="ru-RU" sz="900" b="1" dirty="0">
                <a:solidFill>
                  <a:schemeClr val="tx1"/>
                </a:solidFill>
                <a:latin typeface="+mj-lt"/>
              </a:rPr>
              <a:t> </a:t>
            </a:r>
            <a:endParaRPr lang="ru-RU" sz="900" dirty="0">
              <a:solidFill>
                <a:schemeClr val="tx1"/>
              </a:solidFill>
              <a:latin typeface="+mj-lt"/>
            </a:endParaRPr>
          </a:p>
          <a:p>
            <a:r>
              <a:rPr lang="ru-RU" sz="1000" b="1" dirty="0">
                <a:solidFill>
                  <a:schemeClr val="tx1"/>
                </a:solidFill>
                <a:latin typeface="+mj-lt"/>
              </a:rPr>
              <a:t>Заявление</a:t>
            </a:r>
            <a:endParaRPr lang="ru-RU" sz="1000" dirty="0">
              <a:solidFill>
                <a:schemeClr val="tx1"/>
              </a:solidFill>
              <a:latin typeface="+mj-lt"/>
            </a:endParaRPr>
          </a:p>
          <a:p>
            <a:r>
              <a:rPr lang="ru-RU" sz="1000" dirty="0">
                <a:solidFill>
                  <a:schemeClr val="tx1"/>
                </a:solidFill>
                <a:latin typeface="+mj-lt"/>
              </a:rPr>
              <a:t>Прошу Вас рассмотреть возможность выделения средств на приобретение угля/ продуктов питания/ оплату коммунальных услуг/ теплые вещи </a:t>
            </a:r>
            <a:r>
              <a:rPr lang="ru-RU" sz="1000" i="1" dirty="0">
                <a:solidFill>
                  <a:schemeClr val="tx1"/>
                </a:solidFill>
                <a:latin typeface="+mj-lt"/>
              </a:rPr>
              <a:t>(нужное подчеркнуть, либо вписать то необходимое)</a:t>
            </a:r>
            <a:r>
              <a:rPr lang="ru-RU" sz="1000" dirty="0">
                <a:solidFill>
                  <a:schemeClr val="tx1"/>
                </a:solidFill>
                <a:latin typeface="+mj-lt"/>
              </a:rPr>
              <a:t> в сумме _________________</a:t>
            </a:r>
          </a:p>
          <a:p>
            <a:r>
              <a:rPr lang="ru-RU" sz="1000" dirty="0">
                <a:solidFill>
                  <a:schemeClr val="tx1"/>
                </a:solidFill>
                <a:latin typeface="+mj-lt"/>
              </a:rPr>
              <a:t>Я (ФИО) являюсь безработным/ имею доход ниже прожиточного минимума (нужное подчеркнуть) прохожу лечение от туберкулеза. В связи с моим состоянием нуждаюсь в социальной поддержке.</a:t>
            </a:r>
          </a:p>
          <a:p>
            <a:r>
              <a:rPr lang="ru-RU" sz="1000" dirty="0">
                <a:solidFill>
                  <a:schemeClr val="tx1"/>
                </a:solidFill>
                <a:latin typeface="+mj-lt"/>
              </a:rPr>
              <a:t> </a:t>
            </a:r>
          </a:p>
          <a:p>
            <a:r>
              <a:rPr lang="ru-RU" sz="900" dirty="0">
                <a:solidFill>
                  <a:schemeClr val="tx1"/>
                </a:solidFill>
                <a:latin typeface="+mj-lt"/>
              </a:rPr>
              <a:t>_____________________________</a:t>
            </a:r>
          </a:p>
          <a:p>
            <a:r>
              <a:rPr lang="ru-RU" sz="900" dirty="0">
                <a:solidFill>
                  <a:schemeClr val="tx1"/>
                </a:solidFill>
                <a:latin typeface="+mj-lt"/>
              </a:rPr>
              <a:t>                           (дата | подпись)</a:t>
            </a:r>
          </a:p>
          <a:p>
            <a:endParaRPr lang="ru-RU" sz="900" dirty="0">
              <a:solidFill>
                <a:schemeClr val="tx1"/>
              </a:solidFill>
              <a:latin typeface="+mj-lt"/>
            </a:endParaRPr>
          </a:p>
          <a:p>
            <a:r>
              <a:rPr lang="ru-RU" sz="900" i="1" u="sng" dirty="0">
                <a:solidFill>
                  <a:schemeClr val="tx1"/>
                </a:solidFill>
                <a:latin typeface="+mj-lt"/>
              </a:rPr>
              <a:t>К заявлению необходимо прикрепить два приложения </a:t>
            </a:r>
            <a:endParaRPr lang="ru-RU" sz="900" dirty="0">
              <a:solidFill>
                <a:schemeClr val="tx1"/>
              </a:solidFill>
              <a:latin typeface="+mj-lt"/>
            </a:endParaRPr>
          </a:p>
          <a:p>
            <a:r>
              <a:rPr lang="ru-RU" sz="900" i="1" dirty="0">
                <a:solidFill>
                  <a:schemeClr val="tx1"/>
                </a:solidFill>
                <a:latin typeface="+mj-lt"/>
              </a:rPr>
              <a:t>Приложение 1 (справка/ копия справки о заболевании)</a:t>
            </a:r>
            <a:endParaRPr lang="ru-RU" sz="900" dirty="0">
              <a:solidFill>
                <a:schemeClr val="tx1"/>
              </a:solidFill>
              <a:latin typeface="+mj-lt"/>
            </a:endParaRPr>
          </a:p>
          <a:p>
            <a:r>
              <a:rPr lang="ru-RU" sz="900" i="1" dirty="0">
                <a:solidFill>
                  <a:schemeClr val="tx1"/>
                </a:solidFill>
                <a:latin typeface="+mj-lt"/>
              </a:rPr>
              <a:t>Приложения 2 (Ходатайство. Ходатайство может быть либо от квартального, совета соседей, Сельского Комитета Здоровья и т.п. </a:t>
            </a:r>
            <a:endParaRPr lang="ru-RU" sz="900" dirty="0">
              <a:solidFill>
                <a:schemeClr val="tx1"/>
              </a:solidFill>
              <a:latin typeface="+mj-lt"/>
            </a:endParaRPr>
          </a:p>
          <a:p>
            <a:r>
              <a:rPr lang="ru-RU" sz="900" dirty="0">
                <a:solidFill>
                  <a:schemeClr val="tx1"/>
                </a:solidFill>
                <a:latin typeface="+mj-lt"/>
              </a:rPr>
              <a:t> </a:t>
            </a:r>
          </a:p>
        </p:txBody>
      </p:sp>
    </p:spTree>
    <p:extLst>
      <p:ext uri="{BB962C8B-B14F-4D97-AF65-F5344CB8AC3E}">
        <p14:creationId xmlns:p14="http://schemas.microsoft.com/office/powerpoint/2010/main" val="306245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1CD175F-1B36-48EE-B07E-E826CE07BF13}"/>
              </a:ext>
            </a:extLst>
          </p:cNvPr>
          <p:cNvPicPr>
            <a:picLocks noChangeAspect="1"/>
          </p:cNvPicPr>
          <p:nvPr/>
        </p:nvPicPr>
        <p:blipFill rotWithShape="1">
          <a:blip r:embed="rId2">
            <a:extLst>
              <a:ext uri="{28A0092B-C50C-407E-A947-70E740481C1C}">
                <a14:useLocalDpi xmlns:a14="http://schemas.microsoft.com/office/drawing/2010/main" val="0"/>
              </a:ext>
            </a:extLst>
          </a:blip>
          <a:srcRect l="28507" t="10392" r="29317" b="12032"/>
          <a:stretch/>
        </p:blipFill>
        <p:spPr>
          <a:xfrm>
            <a:off x="4201794" y="379101"/>
            <a:ext cx="3681450" cy="3808941"/>
          </a:xfrm>
          <a:prstGeom prst="rect">
            <a:avLst/>
          </a:prstGeom>
        </p:spPr>
      </p:pic>
      <p:sp>
        <p:nvSpPr>
          <p:cNvPr id="2" name="TextBox 1">
            <a:extLst>
              <a:ext uri="{FF2B5EF4-FFF2-40B4-BE49-F238E27FC236}">
                <a16:creationId xmlns:a16="http://schemas.microsoft.com/office/drawing/2014/main" id="{CE24F0EA-9F0B-41E7-8FC4-7CB40019613F}"/>
              </a:ext>
            </a:extLst>
          </p:cNvPr>
          <p:cNvSpPr txBox="1"/>
          <p:nvPr/>
        </p:nvSpPr>
        <p:spPr>
          <a:xfrm>
            <a:off x="3422069" y="5015345"/>
            <a:ext cx="5888181" cy="707886"/>
          </a:xfrm>
          <a:prstGeom prst="rect">
            <a:avLst/>
          </a:prstGeom>
          <a:noFill/>
        </p:spPr>
        <p:txBody>
          <a:bodyPr wrap="square" rtlCol="0">
            <a:spAutoFit/>
          </a:bodyPr>
          <a:lstStyle/>
          <a:p>
            <a:r>
              <a:rPr lang="ru-RU" sz="4000" b="1" dirty="0">
                <a:solidFill>
                  <a:schemeClr val="accent1">
                    <a:lumMod val="75000"/>
                  </a:schemeClr>
                </a:solidFill>
              </a:rPr>
              <a:t>Спасибо за внимание!</a:t>
            </a:r>
          </a:p>
        </p:txBody>
      </p:sp>
    </p:spTree>
    <p:extLst>
      <p:ext uri="{BB962C8B-B14F-4D97-AF65-F5344CB8AC3E}">
        <p14:creationId xmlns:p14="http://schemas.microsoft.com/office/powerpoint/2010/main" val="58822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69D3415-AE3E-43FB-819F-3893B159F23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75F79446-2565-439F-A92D-594140B7C2D6}"/>
              </a:ext>
            </a:extLst>
          </p:cNvPr>
          <p:cNvSpPr>
            <a:spLocks noGrp="1"/>
          </p:cNvSpPr>
          <p:nvPr>
            <p:ph type="title"/>
          </p:nvPr>
        </p:nvSpPr>
        <p:spPr/>
        <p:txBody>
          <a:bodyPr>
            <a:noAutofit/>
          </a:bodyPr>
          <a:lstStyle/>
          <a:p>
            <a:r>
              <a:rPr lang="ru-RU" sz="2800" dirty="0"/>
              <a:t>Формула, которая обеспечивает устойчивое участие вовлеченных сторон в процессе всесторонней поддержки людей с ТБ с целью положительного завершения лечения</a:t>
            </a:r>
            <a:br>
              <a:rPr lang="ru-RU" sz="2800" dirty="0"/>
            </a:br>
            <a:endParaRPr lang="ru-RU" sz="2800" dirty="0"/>
          </a:p>
        </p:txBody>
      </p:sp>
      <p:sp>
        <p:nvSpPr>
          <p:cNvPr id="3" name="Объект 2">
            <a:extLst>
              <a:ext uri="{FF2B5EF4-FFF2-40B4-BE49-F238E27FC236}">
                <a16:creationId xmlns:a16="http://schemas.microsoft.com/office/drawing/2014/main" id="{ACA676C8-12BC-4F7D-8E21-2C7F8E5160D7}"/>
              </a:ext>
            </a:extLst>
          </p:cNvPr>
          <p:cNvSpPr>
            <a:spLocks noGrp="1"/>
          </p:cNvSpPr>
          <p:nvPr>
            <p:ph idx="1"/>
          </p:nvPr>
        </p:nvSpPr>
        <p:spPr/>
        <p:txBody>
          <a:bodyPr>
            <a:normAutofit/>
          </a:bodyPr>
          <a:lstStyle/>
          <a:p>
            <a:r>
              <a:rPr lang="ru-RU" sz="2400" dirty="0"/>
              <a:t>Этот инструмент был разработан в рамках реализации проекта </a:t>
            </a:r>
            <a:r>
              <a:rPr lang="en-US" sz="2400" dirty="0"/>
              <a:t>USAID</a:t>
            </a:r>
            <a:r>
              <a:rPr lang="ru-RU" sz="2400" dirty="0"/>
              <a:t> «Поддержка пациентов с ТБ». Все определения были сформулированы в ходе индивидуальных консультаций с целевыми группами проекта, вовлеченными сторонами, изучения различной документации и проведения индивидуальных консультаций с экспертным сообществом</a:t>
            </a:r>
          </a:p>
          <a:p>
            <a:pPr marL="0" indent="0">
              <a:buNone/>
            </a:pPr>
            <a:endParaRPr lang="ru-RU" dirty="0"/>
          </a:p>
          <a:p>
            <a:pPr marL="0" indent="0">
              <a:buNone/>
            </a:pPr>
            <a:r>
              <a:rPr lang="ru-RU" dirty="0"/>
              <a:t>УУ   </a:t>
            </a:r>
            <a:r>
              <a:rPr lang="en-US" dirty="0"/>
              <a:t>=     </a:t>
            </a:r>
            <a:r>
              <a:rPr lang="en-US" u="sng" dirty="0"/>
              <a:t>C*O*R*R*E*C*T</a:t>
            </a:r>
            <a:endParaRPr lang="ru-RU" dirty="0"/>
          </a:p>
          <a:p>
            <a:pPr marL="0" indent="0">
              <a:buNone/>
            </a:pPr>
            <a:r>
              <a:rPr lang="en-US" dirty="0"/>
              <a:t>                </a:t>
            </a:r>
            <a:r>
              <a:rPr lang="ru-RU" dirty="0"/>
              <a:t>    </a:t>
            </a:r>
            <a:r>
              <a:rPr lang="en-US" dirty="0"/>
              <a:t> W*A*L*L</a:t>
            </a:r>
            <a:endParaRPr lang="ru-RU" dirty="0"/>
          </a:p>
          <a:p>
            <a:endParaRPr lang="ru-RU" dirty="0"/>
          </a:p>
        </p:txBody>
      </p:sp>
      <p:pic>
        <p:nvPicPr>
          <p:cNvPr id="4" name="Рисунок 3">
            <a:extLst>
              <a:ext uri="{FF2B5EF4-FFF2-40B4-BE49-F238E27FC236}">
                <a16:creationId xmlns:a16="http://schemas.microsoft.com/office/drawing/2014/main" id="{18805EF5-9964-4DD1-AAE5-D70F8BEC3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446" y="4782371"/>
            <a:ext cx="1551748" cy="1859280"/>
          </a:xfrm>
          <a:prstGeom prst="rect">
            <a:avLst/>
          </a:prstGeom>
        </p:spPr>
      </p:pic>
    </p:spTree>
    <p:extLst>
      <p:ext uri="{BB962C8B-B14F-4D97-AF65-F5344CB8AC3E}">
        <p14:creationId xmlns:p14="http://schemas.microsoft.com/office/powerpoint/2010/main" val="93199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5DF3299-E48C-425B-AAEA-69A8C227F739}"/>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8A1EAF1C-E3C3-467F-904A-ABBB79AB6775}"/>
              </a:ext>
            </a:extLst>
          </p:cNvPr>
          <p:cNvSpPr>
            <a:spLocks noGrp="1"/>
          </p:cNvSpPr>
          <p:nvPr>
            <p:ph type="title"/>
          </p:nvPr>
        </p:nvSpPr>
        <p:spPr/>
        <p:txBody>
          <a:bodyPr/>
          <a:lstStyle/>
          <a:p>
            <a:r>
              <a:rPr lang="ru-RU" dirty="0"/>
              <a:t>Рабочие определения:</a:t>
            </a:r>
          </a:p>
        </p:txBody>
      </p:sp>
      <p:sp>
        <p:nvSpPr>
          <p:cNvPr id="3" name="Объект 2">
            <a:extLst>
              <a:ext uri="{FF2B5EF4-FFF2-40B4-BE49-F238E27FC236}">
                <a16:creationId xmlns:a16="http://schemas.microsoft.com/office/drawing/2014/main" id="{2C77D3A0-20DF-4493-932A-E4B5A242114C}"/>
              </a:ext>
            </a:extLst>
          </p:cNvPr>
          <p:cNvSpPr>
            <a:spLocks noGrp="1"/>
          </p:cNvSpPr>
          <p:nvPr>
            <p:ph idx="1"/>
          </p:nvPr>
        </p:nvSpPr>
        <p:spPr/>
        <p:txBody>
          <a:bodyPr/>
          <a:lstStyle/>
          <a:p>
            <a:pPr lvl="0"/>
            <a:r>
              <a:rPr lang="ru-RU" b="1" dirty="0">
                <a:solidFill>
                  <a:srgbClr val="00296E"/>
                </a:solidFill>
              </a:rPr>
              <a:t>Числитель</a:t>
            </a:r>
            <a:r>
              <a:rPr lang="ru-RU" dirty="0">
                <a:solidFill>
                  <a:srgbClr val="00296E"/>
                </a:solidFill>
              </a:rPr>
              <a:t> – это совокупность необходимых условий для устойчивого участия заинтересованных сторон</a:t>
            </a:r>
          </a:p>
          <a:p>
            <a:pPr lvl="0"/>
            <a:r>
              <a:rPr lang="ru-RU" b="1" dirty="0">
                <a:solidFill>
                  <a:srgbClr val="C00000"/>
                </a:solidFill>
              </a:rPr>
              <a:t>Знаменатель</a:t>
            </a:r>
            <a:r>
              <a:rPr lang="ru-RU" dirty="0">
                <a:solidFill>
                  <a:srgbClr val="C00000"/>
                </a:solidFill>
              </a:rPr>
              <a:t> – совокупность факторов, мешающая/препятствующая устойчивой вовлеченности</a:t>
            </a:r>
          </a:p>
          <a:p>
            <a:pPr marL="0" indent="0">
              <a:buNone/>
            </a:pPr>
            <a:r>
              <a:rPr lang="ru-RU" sz="2400" i="1" dirty="0"/>
              <a:t>Соответственно, чем больше в количественном и качественном значении числитель и меньше знаменатель, тем качественнее обеспечение устойчивого участия</a:t>
            </a:r>
            <a:endParaRPr lang="ru-RU" dirty="0"/>
          </a:p>
        </p:txBody>
      </p:sp>
      <p:sp>
        <p:nvSpPr>
          <p:cNvPr id="4" name="TextBox 3">
            <a:extLst>
              <a:ext uri="{FF2B5EF4-FFF2-40B4-BE49-F238E27FC236}">
                <a16:creationId xmlns:a16="http://schemas.microsoft.com/office/drawing/2014/main" id="{C5E19ABA-E432-4854-877C-383104D3BFC6}"/>
              </a:ext>
            </a:extLst>
          </p:cNvPr>
          <p:cNvSpPr txBox="1"/>
          <p:nvPr/>
        </p:nvSpPr>
        <p:spPr>
          <a:xfrm>
            <a:off x="9152709" y="618309"/>
            <a:ext cx="3363360" cy="707886"/>
          </a:xfrm>
          <a:prstGeom prst="rect">
            <a:avLst/>
          </a:prstGeom>
          <a:noFill/>
        </p:spPr>
        <p:txBody>
          <a:bodyPr wrap="square" rtlCol="0">
            <a:spAutoFit/>
          </a:bodyPr>
          <a:lstStyle/>
          <a:p>
            <a:r>
              <a:rPr lang="ru-RU" sz="2000" dirty="0"/>
              <a:t>УУ  </a:t>
            </a:r>
            <a:r>
              <a:rPr lang="en-US" sz="2000" dirty="0"/>
              <a:t>=   </a:t>
            </a:r>
            <a:r>
              <a:rPr lang="en-US" sz="2000" u="sng" dirty="0">
                <a:solidFill>
                  <a:srgbClr val="00296E"/>
                </a:solidFill>
              </a:rPr>
              <a:t>C*O*R*R*E*C*T</a:t>
            </a:r>
            <a:endParaRPr lang="ru-RU" sz="2000" dirty="0">
              <a:solidFill>
                <a:srgbClr val="00296E"/>
              </a:solidFill>
            </a:endParaRPr>
          </a:p>
          <a:p>
            <a:r>
              <a:rPr lang="en-US" sz="2000" dirty="0"/>
              <a:t>                </a:t>
            </a:r>
            <a:r>
              <a:rPr lang="ru-RU" sz="2000" dirty="0"/>
              <a:t> </a:t>
            </a:r>
            <a:r>
              <a:rPr lang="en-US" sz="2000" dirty="0"/>
              <a:t> </a:t>
            </a:r>
            <a:r>
              <a:rPr lang="en-US" sz="2000" dirty="0">
                <a:solidFill>
                  <a:srgbClr val="C00000"/>
                </a:solidFill>
              </a:rPr>
              <a:t>W*A*L*L</a:t>
            </a:r>
            <a:endParaRPr lang="ru-RU" sz="2000" dirty="0">
              <a:solidFill>
                <a:srgbClr val="C00000"/>
              </a:solidFill>
            </a:endParaRPr>
          </a:p>
        </p:txBody>
      </p:sp>
      <p:pic>
        <p:nvPicPr>
          <p:cNvPr id="5" name="Рисунок 4">
            <a:extLst>
              <a:ext uri="{FF2B5EF4-FFF2-40B4-BE49-F238E27FC236}">
                <a16:creationId xmlns:a16="http://schemas.microsoft.com/office/drawing/2014/main" id="{6080C90E-B1F5-49CF-BEAF-14E3E5B76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446" y="4782371"/>
            <a:ext cx="1551748" cy="1859280"/>
          </a:xfrm>
          <a:prstGeom prst="rect">
            <a:avLst/>
          </a:prstGeom>
        </p:spPr>
      </p:pic>
    </p:spTree>
    <p:extLst>
      <p:ext uri="{BB962C8B-B14F-4D97-AF65-F5344CB8AC3E}">
        <p14:creationId xmlns:p14="http://schemas.microsoft.com/office/powerpoint/2010/main" val="157079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F053D46-CA10-420C-B6FF-AED3BD04EB78}"/>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a:xfrm>
            <a:off x="838200" y="1449306"/>
            <a:ext cx="10515600" cy="4727657"/>
          </a:xfrm>
        </p:spPr>
        <p:txBody>
          <a:bodyPr>
            <a:normAutofit lnSpcReduction="10000"/>
          </a:bodyPr>
          <a:lstStyle/>
          <a:p>
            <a:pPr marL="0" indent="0">
              <a:buNone/>
            </a:pPr>
            <a:r>
              <a:rPr lang="ru-RU" sz="3600" b="1" dirty="0">
                <a:solidFill>
                  <a:srgbClr val="C00000"/>
                </a:solidFill>
                <a:effectLst>
                  <a:outerShdw blurRad="38100" dist="38100" dir="2700000" algn="tl">
                    <a:srgbClr val="000000">
                      <a:alpha val="43137"/>
                    </a:srgbClr>
                  </a:outerShdw>
                </a:effectLst>
              </a:rPr>
              <a:t>С </a:t>
            </a:r>
            <a:r>
              <a:rPr lang="ru-RU" b="1" dirty="0"/>
              <a:t>- стало нормой разумная поддержка нуждающихся пациентов с ТБ со стороны сообщества в рамках действующего законодательства. </a:t>
            </a:r>
          </a:p>
          <a:p>
            <a:pPr marL="0" indent="0">
              <a:buNone/>
            </a:pPr>
            <a:r>
              <a:rPr lang="ru-RU" dirty="0"/>
              <a:t>Достижимо за счет того, что: </a:t>
            </a:r>
          </a:p>
          <a:p>
            <a:pPr marL="914400" lvl="1" indent="-457200">
              <a:buFont typeface="+mj-lt"/>
              <a:buAutoNum type="arabicPeriod"/>
            </a:pPr>
            <a:r>
              <a:rPr lang="ru-RU" dirty="0"/>
              <a:t>сообщество знает о законодательных нормах; </a:t>
            </a:r>
          </a:p>
          <a:p>
            <a:pPr marL="914400" lvl="1" indent="-457200">
              <a:buFont typeface="+mj-lt"/>
              <a:buAutoNum type="arabicPeriod"/>
            </a:pPr>
            <a:r>
              <a:rPr lang="ru-RU" dirty="0"/>
              <a:t>есть прецеденты использования законодательства в сфере поддержки; </a:t>
            </a:r>
          </a:p>
          <a:p>
            <a:pPr marL="914400" lvl="1" indent="-457200">
              <a:buFont typeface="+mj-lt"/>
              <a:buAutoNum type="arabicPeriod"/>
            </a:pPr>
            <a:r>
              <a:rPr lang="ru-RU" dirty="0"/>
              <a:t>есть проверки со стороны фискальных органов, которые зафиксировали, что оказываемая поддержка осуществляется в рамках законодательства и не противоречит ему; </a:t>
            </a:r>
          </a:p>
          <a:p>
            <a:pPr marL="914400" lvl="1" indent="-457200">
              <a:buFont typeface="+mj-lt"/>
              <a:buAutoNum type="arabicPeriod"/>
            </a:pPr>
            <a:r>
              <a:rPr lang="ru-RU" dirty="0"/>
              <a:t>люди с ТБ попадают не в отдельную категорию «неприкасаемых» в плане выделения специфической поддержки, а в общие списки социально уязвимых</a:t>
            </a:r>
          </a:p>
          <a:p>
            <a:endParaRPr lang="ru-RU" dirty="0"/>
          </a:p>
        </p:txBody>
      </p:sp>
      <p:sp>
        <p:nvSpPr>
          <p:cNvPr id="4" name="TextBox 3">
            <a:extLst>
              <a:ext uri="{FF2B5EF4-FFF2-40B4-BE49-F238E27FC236}">
                <a16:creationId xmlns:a16="http://schemas.microsoft.com/office/drawing/2014/main" id="{7ECE8AD0-1E7E-4411-83EF-5F0DF4E7F596}"/>
              </a:ext>
            </a:extLst>
          </p:cNvPr>
          <p:cNvSpPr txBox="1"/>
          <p:nvPr/>
        </p:nvSpPr>
        <p:spPr>
          <a:xfrm>
            <a:off x="9152709" y="618309"/>
            <a:ext cx="3363360" cy="830997"/>
          </a:xfrm>
          <a:prstGeom prst="rect">
            <a:avLst/>
          </a:prstGeom>
          <a:noFill/>
        </p:spPr>
        <p:txBody>
          <a:bodyPr wrap="square" rtlCol="0">
            <a:spAutoFit/>
          </a:bodyPr>
          <a:lstStyle/>
          <a:p>
            <a:r>
              <a:rPr lang="ru-RU" sz="2000" dirty="0"/>
              <a:t>УУ</a:t>
            </a:r>
            <a:r>
              <a:rPr lang="en-US" sz="2000" dirty="0"/>
              <a:t>=    </a:t>
            </a:r>
            <a:r>
              <a:rPr lang="en-US" sz="2800" dirty="0"/>
              <a:t> </a:t>
            </a:r>
            <a:r>
              <a:rPr lang="en-US" sz="2800" b="1" u="sng" dirty="0">
                <a:solidFill>
                  <a:srgbClr val="C00000"/>
                </a:solidFill>
                <a:effectLst>
                  <a:outerShdw blurRad="38100" dist="38100" dir="2700000" algn="tl">
                    <a:srgbClr val="000000">
                      <a:alpha val="43137"/>
                    </a:srgbClr>
                  </a:outerShdw>
                </a:effectLst>
              </a:rPr>
              <a:t>C</a:t>
            </a:r>
            <a:r>
              <a:rPr lang="en-US" sz="2000" u="sng" dirty="0"/>
              <a:t>*O*R*R*E*C*T</a:t>
            </a:r>
            <a:endParaRPr lang="ru-RU" sz="2000" dirty="0"/>
          </a:p>
          <a:p>
            <a:r>
              <a:rPr lang="en-US" sz="2000" dirty="0"/>
              <a:t>                 W*A*L*L</a:t>
            </a:r>
            <a:endParaRPr lang="ru-RU" sz="2000" dirty="0"/>
          </a:p>
        </p:txBody>
      </p:sp>
      <p:pic>
        <p:nvPicPr>
          <p:cNvPr id="5" name="Рисунок 4">
            <a:extLst>
              <a:ext uri="{FF2B5EF4-FFF2-40B4-BE49-F238E27FC236}">
                <a16:creationId xmlns:a16="http://schemas.microsoft.com/office/drawing/2014/main" id="{1147FE2F-6B3F-429A-A219-23324F154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9938" y="4963885"/>
            <a:ext cx="1400256" cy="1677765"/>
          </a:xfrm>
          <a:prstGeom prst="rect">
            <a:avLst/>
          </a:prstGeom>
        </p:spPr>
      </p:pic>
    </p:spTree>
    <p:extLst>
      <p:ext uri="{BB962C8B-B14F-4D97-AF65-F5344CB8AC3E}">
        <p14:creationId xmlns:p14="http://schemas.microsoft.com/office/powerpoint/2010/main" val="410749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6B3FA03-FE46-426F-A69B-FD375851E1B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p:txBody>
          <a:bodyPr>
            <a:normAutofit/>
          </a:bodyPr>
          <a:lstStyle/>
          <a:p>
            <a:pPr marL="0" indent="0">
              <a:buNone/>
            </a:pPr>
            <a:r>
              <a:rPr lang="ru-RU" sz="3600" b="1" dirty="0">
                <a:solidFill>
                  <a:srgbClr val="C00000"/>
                </a:solidFill>
                <a:effectLst>
                  <a:outerShdw blurRad="38100" dist="38100" dir="2700000" algn="tl">
                    <a:srgbClr val="000000">
                      <a:alpha val="43137"/>
                    </a:srgbClr>
                  </a:outerShdw>
                </a:effectLst>
              </a:rPr>
              <a:t>О </a:t>
            </a:r>
            <a:r>
              <a:rPr lang="ru-RU" b="1" dirty="0"/>
              <a:t>- зафиксировано особое отношение к проблемам женщин (с точки зрения национальной ментальности). Женщины под защитой сообщества. </a:t>
            </a:r>
          </a:p>
          <a:p>
            <a:pPr marL="0" indent="0">
              <a:buNone/>
            </a:pPr>
            <a:r>
              <a:rPr lang="ru-RU" dirty="0"/>
              <a:t>Достижимо за счет того, что: </a:t>
            </a:r>
            <a:endParaRPr lang="en-US" dirty="0"/>
          </a:p>
          <a:p>
            <a:pPr marL="971550" lvl="1" indent="-514350">
              <a:buFont typeface="+mj-lt"/>
              <a:buAutoNum type="arabicPeriod"/>
            </a:pPr>
            <a:r>
              <a:rPr lang="ru-RU" dirty="0"/>
              <a:t>зафиксировано изменение отношения к женщинам с ТБ в семье; </a:t>
            </a:r>
            <a:endParaRPr lang="en-US" dirty="0"/>
          </a:p>
          <a:p>
            <a:pPr marL="971550" lvl="1" indent="-514350">
              <a:buFont typeface="+mj-lt"/>
              <a:buAutoNum type="arabicPeriod"/>
            </a:pPr>
            <a:r>
              <a:rPr lang="ru-RU" dirty="0"/>
              <a:t>зафиксировано  изменение отношения к женщинам с ТБ в медицинских организациях; </a:t>
            </a:r>
            <a:endParaRPr lang="en-US" dirty="0"/>
          </a:p>
          <a:p>
            <a:pPr marL="971550" lvl="1" indent="-514350">
              <a:buFont typeface="+mj-lt"/>
              <a:buAutoNum type="arabicPeriod"/>
            </a:pPr>
            <a:r>
              <a:rPr lang="ru-RU" dirty="0"/>
              <a:t>зафиксировано изменение отношения к женщинам с ТБ в ОМСУ при работе с проблемами женщин</a:t>
            </a:r>
          </a:p>
          <a:p>
            <a:endParaRPr lang="ru-RU" dirty="0"/>
          </a:p>
        </p:txBody>
      </p:sp>
      <p:sp>
        <p:nvSpPr>
          <p:cNvPr id="4" name="TextBox 3">
            <a:extLst>
              <a:ext uri="{FF2B5EF4-FFF2-40B4-BE49-F238E27FC236}">
                <a16:creationId xmlns:a16="http://schemas.microsoft.com/office/drawing/2014/main" id="{53A07E4C-ED4A-421A-B061-9FCCFF9F1340}"/>
              </a:ext>
            </a:extLst>
          </p:cNvPr>
          <p:cNvSpPr txBox="1"/>
          <p:nvPr/>
        </p:nvSpPr>
        <p:spPr>
          <a:xfrm>
            <a:off x="9152709" y="618309"/>
            <a:ext cx="3363360" cy="830997"/>
          </a:xfrm>
          <a:prstGeom prst="rect">
            <a:avLst/>
          </a:prstGeom>
          <a:noFill/>
        </p:spPr>
        <p:txBody>
          <a:bodyPr wrap="square" rtlCol="0">
            <a:spAutoFit/>
          </a:bodyPr>
          <a:lstStyle/>
          <a:p>
            <a:r>
              <a:rPr lang="ru-RU" sz="2000" dirty="0"/>
              <a:t>УУ</a:t>
            </a:r>
            <a:r>
              <a:rPr lang="en-US" sz="2000" dirty="0"/>
              <a:t>=     </a:t>
            </a:r>
            <a:r>
              <a:rPr lang="en-US" sz="2000" u="sng" dirty="0"/>
              <a:t>C*</a:t>
            </a:r>
            <a:r>
              <a:rPr lang="en-US" sz="2800" b="1" u="sng" dirty="0">
                <a:solidFill>
                  <a:srgbClr val="C00000"/>
                </a:solidFill>
                <a:effectLst>
                  <a:outerShdw blurRad="38100" dist="38100" dir="2700000" algn="tl">
                    <a:srgbClr val="000000">
                      <a:alpha val="43137"/>
                    </a:srgbClr>
                  </a:outerShdw>
                </a:effectLst>
              </a:rPr>
              <a:t>O</a:t>
            </a:r>
            <a:r>
              <a:rPr lang="en-US" sz="2000" u="sng" dirty="0"/>
              <a:t>*R*R*E*C*T</a:t>
            </a:r>
            <a:endParaRPr lang="ru-RU" sz="2000" dirty="0"/>
          </a:p>
          <a:p>
            <a:r>
              <a:rPr lang="en-US" sz="2000" dirty="0"/>
              <a:t>                 W*A*L*L</a:t>
            </a:r>
            <a:endParaRPr lang="ru-RU" sz="2000" dirty="0"/>
          </a:p>
        </p:txBody>
      </p:sp>
      <p:pic>
        <p:nvPicPr>
          <p:cNvPr id="5" name="Рисунок 4">
            <a:extLst>
              <a:ext uri="{FF2B5EF4-FFF2-40B4-BE49-F238E27FC236}">
                <a16:creationId xmlns:a16="http://schemas.microsoft.com/office/drawing/2014/main" id="{0384734A-356D-45C6-8182-CCD991E88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446" y="4782371"/>
            <a:ext cx="1551748" cy="1859280"/>
          </a:xfrm>
          <a:prstGeom prst="rect">
            <a:avLst/>
          </a:prstGeom>
        </p:spPr>
      </p:pic>
    </p:spTree>
    <p:extLst>
      <p:ext uri="{BB962C8B-B14F-4D97-AF65-F5344CB8AC3E}">
        <p14:creationId xmlns:p14="http://schemas.microsoft.com/office/powerpoint/2010/main" val="105547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91D1FD4-64A9-4FE8-9798-12533208C4A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p:txBody>
          <a:bodyPr>
            <a:normAutofit/>
          </a:bodyPr>
          <a:lstStyle/>
          <a:p>
            <a:pPr marL="0" indent="0">
              <a:buNone/>
            </a:pPr>
            <a:r>
              <a:rPr lang="en-US" sz="3600" b="1" dirty="0">
                <a:solidFill>
                  <a:srgbClr val="C00000"/>
                </a:solidFill>
                <a:effectLst>
                  <a:outerShdw blurRad="38100" dist="38100" dir="2700000" algn="tl">
                    <a:srgbClr val="000000">
                      <a:alpha val="43137"/>
                    </a:srgbClr>
                  </a:outerShdw>
                </a:effectLst>
              </a:rPr>
              <a:t>R</a:t>
            </a:r>
            <a:r>
              <a:rPr lang="ru-RU" b="1" dirty="0"/>
              <a:t> – зафиксировано более внимательное отношение к детям из социально уязвимых семей (с точки зрения национальной ментальности). </a:t>
            </a:r>
          </a:p>
          <a:p>
            <a:pPr marL="0" indent="0">
              <a:buNone/>
            </a:pPr>
            <a:r>
              <a:rPr lang="ru-RU" dirty="0"/>
              <a:t>Достижимо за счет того, что: </a:t>
            </a:r>
            <a:endParaRPr lang="en-US" dirty="0"/>
          </a:p>
          <a:p>
            <a:pPr marL="971550" lvl="1" indent="-514350">
              <a:buFont typeface="+mj-lt"/>
              <a:buAutoNum type="arabicPeriod"/>
            </a:pPr>
            <a:r>
              <a:rPr lang="ru-RU" dirty="0"/>
              <a:t>медицинские организации обозначают/фиксируют это явление не как проблему, а как задачу, которую возможно решить при поддержке местных властей; </a:t>
            </a:r>
            <a:endParaRPr lang="en-US" dirty="0"/>
          </a:p>
          <a:p>
            <a:pPr marL="971550" lvl="1" indent="-514350">
              <a:buFont typeface="+mj-lt"/>
              <a:buAutoNum type="arabicPeriod"/>
            </a:pPr>
            <a:r>
              <a:rPr lang="ru-RU" dirty="0"/>
              <a:t>политическая воля лиц, принимающих решения (ЛПР), фиксируется различными способами; </a:t>
            </a:r>
            <a:endParaRPr lang="en-US" dirty="0"/>
          </a:p>
          <a:p>
            <a:pPr marL="971550" lvl="1" indent="-514350">
              <a:buFont typeface="+mj-lt"/>
              <a:buAutoNum type="arabicPeriod"/>
            </a:pPr>
            <a:r>
              <a:rPr lang="ru-RU" dirty="0"/>
              <a:t>проводится мониторинг реализации мероприятий.</a:t>
            </a:r>
          </a:p>
          <a:p>
            <a:pPr marL="0" indent="0">
              <a:buNone/>
            </a:pPr>
            <a:endParaRPr lang="ru-RU" dirty="0"/>
          </a:p>
        </p:txBody>
      </p:sp>
      <p:sp>
        <p:nvSpPr>
          <p:cNvPr id="4" name="TextBox 3">
            <a:extLst>
              <a:ext uri="{FF2B5EF4-FFF2-40B4-BE49-F238E27FC236}">
                <a16:creationId xmlns:a16="http://schemas.microsoft.com/office/drawing/2014/main" id="{182A87A1-3B06-4951-8891-62649C54B32B}"/>
              </a:ext>
            </a:extLst>
          </p:cNvPr>
          <p:cNvSpPr txBox="1"/>
          <p:nvPr/>
        </p:nvSpPr>
        <p:spPr>
          <a:xfrm>
            <a:off x="9152709" y="618309"/>
            <a:ext cx="3363360" cy="830997"/>
          </a:xfrm>
          <a:prstGeom prst="rect">
            <a:avLst/>
          </a:prstGeom>
          <a:noFill/>
        </p:spPr>
        <p:txBody>
          <a:bodyPr wrap="square" rtlCol="0">
            <a:spAutoFit/>
          </a:bodyPr>
          <a:lstStyle/>
          <a:p>
            <a:r>
              <a:rPr lang="ru-RU" sz="2000" dirty="0"/>
              <a:t>УУ</a:t>
            </a:r>
            <a:r>
              <a:rPr lang="en-US" sz="2000" dirty="0"/>
              <a:t>=     </a:t>
            </a:r>
            <a:r>
              <a:rPr lang="en-US" sz="2000" u="sng" dirty="0"/>
              <a:t>C*O*</a:t>
            </a:r>
            <a:r>
              <a:rPr lang="en-US" sz="2800" b="1" u="sng" dirty="0">
                <a:solidFill>
                  <a:srgbClr val="C00000"/>
                </a:solidFill>
                <a:effectLst>
                  <a:outerShdw blurRad="38100" dist="38100" dir="2700000" algn="tl">
                    <a:srgbClr val="000000">
                      <a:alpha val="43137"/>
                    </a:srgbClr>
                  </a:outerShdw>
                </a:effectLst>
              </a:rPr>
              <a:t>R</a:t>
            </a:r>
            <a:r>
              <a:rPr lang="en-US" sz="2000" u="sng" dirty="0"/>
              <a:t>*R*E*C*T</a:t>
            </a:r>
            <a:endParaRPr lang="ru-RU" sz="2000" dirty="0"/>
          </a:p>
          <a:p>
            <a:r>
              <a:rPr lang="en-US" sz="2000" dirty="0"/>
              <a:t>                 W*A*L*L</a:t>
            </a:r>
            <a:endParaRPr lang="ru-RU" sz="2000" dirty="0"/>
          </a:p>
        </p:txBody>
      </p:sp>
      <p:pic>
        <p:nvPicPr>
          <p:cNvPr id="5" name="Рисунок 4">
            <a:extLst>
              <a:ext uri="{FF2B5EF4-FFF2-40B4-BE49-F238E27FC236}">
                <a16:creationId xmlns:a16="http://schemas.microsoft.com/office/drawing/2014/main" id="{2B4654BB-B96F-4974-A397-6B6FFCA6E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446" y="4782371"/>
            <a:ext cx="1551748" cy="1859280"/>
          </a:xfrm>
          <a:prstGeom prst="rect">
            <a:avLst/>
          </a:prstGeom>
        </p:spPr>
      </p:pic>
    </p:spTree>
    <p:extLst>
      <p:ext uri="{BB962C8B-B14F-4D97-AF65-F5344CB8AC3E}">
        <p14:creationId xmlns:p14="http://schemas.microsoft.com/office/powerpoint/2010/main" val="104946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83F2EC4-B0CF-4354-9D70-14CE56DFDADB}"/>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a:xfrm>
            <a:off x="512752" y="1888353"/>
            <a:ext cx="10515600" cy="4351338"/>
          </a:xfrm>
        </p:spPr>
        <p:txBody>
          <a:bodyPr>
            <a:normAutofit lnSpcReduction="10000"/>
          </a:bodyPr>
          <a:lstStyle/>
          <a:p>
            <a:pPr marL="0" indent="0">
              <a:buNone/>
            </a:pPr>
            <a:r>
              <a:rPr lang="en-US" sz="3600" b="1" dirty="0">
                <a:solidFill>
                  <a:srgbClr val="C00000"/>
                </a:solidFill>
                <a:effectLst>
                  <a:outerShdw blurRad="38100" dist="38100" dir="2700000" algn="tl">
                    <a:srgbClr val="000000">
                      <a:alpha val="43137"/>
                    </a:srgbClr>
                  </a:outerShdw>
                </a:effectLst>
              </a:rPr>
              <a:t>R</a:t>
            </a:r>
            <a:r>
              <a:rPr lang="ru-RU" sz="3600" b="1" dirty="0">
                <a:solidFill>
                  <a:srgbClr val="C00000"/>
                </a:solidFill>
                <a:effectLst>
                  <a:outerShdw blurRad="38100" dist="38100" dir="2700000" algn="tl">
                    <a:srgbClr val="000000">
                      <a:alpha val="43137"/>
                    </a:srgbClr>
                  </a:outerShdw>
                </a:effectLst>
              </a:rPr>
              <a:t> </a:t>
            </a:r>
            <a:r>
              <a:rPr lang="ru-RU" b="1" dirty="0"/>
              <a:t>- Включение задач по ТБ в повестку дня по реализации долгосрочных планов. </a:t>
            </a:r>
          </a:p>
          <a:p>
            <a:pPr marL="0" indent="0">
              <a:buNone/>
            </a:pPr>
            <a:r>
              <a:rPr lang="ru-RU" dirty="0"/>
              <a:t>Достижимо за счет: </a:t>
            </a:r>
            <a:endParaRPr lang="en-US" dirty="0"/>
          </a:p>
          <a:p>
            <a:pPr marL="971550" lvl="1" indent="-514350">
              <a:buFont typeface="+mj-lt"/>
              <a:buAutoNum type="arabicPeriod"/>
            </a:pPr>
            <a:r>
              <a:rPr lang="ru-RU" dirty="0"/>
              <a:t>проведения индивидуальных консультаций в соответствии с планом информирования ЛПР; </a:t>
            </a:r>
            <a:endParaRPr lang="en-US" dirty="0"/>
          </a:p>
          <a:p>
            <a:pPr marL="971550" lvl="1" indent="-514350">
              <a:buFont typeface="+mj-lt"/>
              <a:buAutoNum type="arabicPeriod"/>
            </a:pPr>
            <a:r>
              <a:rPr lang="ru-RU" dirty="0"/>
              <a:t>принятия и реализации локальных стратегий; </a:t>
            </a:r>
            <a:endParaRPr lang="en-US" dirty="0"/>
          </a:p>
          <a:p>
            <a:pPr marL="971550" lvl="1" indent="-514350">
              <a:buFont typeface="+mj-lt"/>
              <a:buAutoNum type="arabicPeriod"/>
            </a:pPr>
            <a:r>
              <a:rPr lang="ru-RU" dirty="0"/>
              <a:t>разработки индикаторов выполнения; </a:t>
            </a:r>
            <a:endParaRPr lang="en-US" dirty="0"/>
          </a:p>
          <a:p>
            <a:pPr marL="971550" lvl="1" indent="-514350">
              <a:buFont typeface="+mj-lt"/>
              <a:buAutoNum type="arabicPeriod"/>
            </a:pPr>
            <a:r>
              <a:rPr lang="ru-RU" dirty="0"/>
              <a:t>улучшения координация между заинтересованными сторонами за счет проведения совместных мероприятий в рамках локальных стратегий (включает, но не ограничивается помощью в сборе различных отчетов, имплементацией собственных планов в общий план действий на уровне сообщества).  </a:t>
            </a:r>
          </a:p>
          <a:p>
            <a:pPr marL="0" indent="0">
              <a:buNone/>
            </a:pPr>
            <a:endParaRPr lang="ru-RU" dirty="0"/>
          </a:p>
        </p:txBody>
      </p:sp>
      <p:sp>
        <p:nvSpPr>
          <p:cNvPr id="4" name="TextBox 3">
            <a:extLst>
              <a:ext uri="{FF2B5EF4-FFF2-40B4-BE49-F238E27FC236}">
                <a16:creationId xmlns:a16="http://schemas.microsoft.com/office/drawing/2014/main" id="{521F214C-82C7-4348-B8CE-B8EF4E66570D}"/>
              </a:ext>
            </a:extLst>
          </p:cNvPr>
          <p:cNvSpPr txBox="1"/>
          <p:nvPr/>
        </p:nvSpPr>
        <p:spPr>
          <a:xfrm>
            <a:off x="9152709" y="618309"/>
            <a:ext cx="3363360" cy="830997"/>
          </a:xfrm>
          <a:prstGeom prst="rect">
            <a:avLst/>
          </a:prstGeom>
          <a:noFill/>
        </p:spPr>
        <p:txBody>
          <a:bodyPr wrap="square" rtlCol="0">
            <a:spAutoFit/>
          </a:bodyPr>
          <a:lstStyle/>
          <a:p>
            <a:r>
              <a:rPr lang="ru-RU" sz="2000" dirty="0"/>
              <a:t>УУ</a:t>
            </a:r>
            <a:r>
              <a:rPr lang="en-US" sz="2000" dirty="0"/>
              <a:t>=     </a:t>
            </a:r>
            <a:r>
              <a:rPr lang="en-US" sz="2000" u="sng" dirty="0"/>
              <a:t>C*O*R*</a:t>
            </a:r>
            <a:r>
              <a:rPr lang="en-US" sz="2800" b="1" u="sng" dirty="0">
                <a:solidFill>
                  <a:srgbClr val="C00000"/>
                </a:solidFill>
                <a:effectLst>
                  <a:outerShdw blurRad="38100" dist="38100" dir="2700000" algn="tl">
                    <a:srgbClr val="000000">
                      <a:alpha val="43137"/>
                    </a:srgbClr>
                  </a:outerShdw>
                </a:effectLst>
              </a:rPr>
              <a:t>R</a:t>
            </a:r>
            <a:r>
              <a:rPr lang="en-US" sz="2000" u="sng" dirty="0"/>
              <a:t>*E*C*T</a:t>
            </a:r>
            <a:endParaRPr lang="ru-RU" sz="2000" dirty="0"/>
          </a:p>
          <a:p>
            <a:r>
              <a:rPr lang="en-US" sz="2000" dirty="0"/>
              <a:t>                 W*A*L*L</a:t>
            </a:r>
            <a:endParaRPr lang="ru-RU" sz="2000" dirty="0"/>
          </a:p>
        </p:txBody>
      </p:sp>
      <p:pic>
        <p:nvPicPr>
          <p:cNvPr id="5" name="Рисунок 4">
            <a:extLst>
              <a:ext uri="{FF2B5EF4-FFF2-40B4-BE49-F238E27FC236}">
                <a16:creationId xmlns:a16="http://schemas.microsoft.com/office/drawing/2014/main" id="{DD1A2DE3-3B5A-41BC-9A34-0FA1F654F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177" y="5103223"/>
            <a:ext cx="1283966" cy="1538428"/>
          </a:xfrm>
          <a:prstGeom prst="rect">
            <a:avLst/>
          </a:prstGeom>
        </p:spPr>
      </p:pic>
    </p:spTree>
    <p:extLst>
      <p:ext uri="{BB962C8B-B14F-4D97-AF65-F5344CB8AC3E}">
        <p14:creationId xmlns:p14="http://schemas.microsoft.com/office/powerpoint/2010/main" val="405271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1A3143A-F86B-4211-991F-63822FEF9D3D}"/>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p:txBody>
          <a:bodyPr>
            <a:normAutofit/>
          </a:bodyPr>
          <a:lstStyle/>
          <a:p>
            <a:pPr marL="0" indent="0">
              <a:buNone/>
            </a:pPr>
            <a:r>
              <a:rPr lang="ru-RU" sz="3600" b="1" dirty="0">
                <a:solidFill>
                  <a:srgbClr val="C00000"/>
                </a:solidFill>
                <a:effectLst>
                  <a:outerShdw blurRad="38100" dist="38100" dir="2700000" algn="tl">
                    <a:srgbClr val="000000">
                      <a:alpha val="43137"/>
                    </a:srgbClr>
                  </a:outerShdw>
                </a:effectLst>
              </a:rPr>
              <a:t>Е </a:t>
            </a:r>
            <a:r>
              <a:rPr lang="ru-RU" b="1" dirty="0"/>
              <a:t>- БЦЖ как одна из эффективных форм профилактики ТБ. </a:t>
            </a:r>
          </a:p>
          <a:p>
            <a:pPr marL="0" indent="0">
              <a:buNone/>
            </a:pPr>
            <a:r>
              <a:rPr lang="ru-RU" dirty="0"/>
              <a:t>Достижимо за счет: </a:t>
            </a:r>
            <a:endParaRPr lang="en-US" dirty="0"/>
          </a:p>
          <a:p>
            <a:pPr marL="971550" lvl="1" indent="-514350">
              <a:buFont typeface="+mj-lt"/>
              <a:buAutoNum type="arabicPeriod"/>
            </a:pPr>
            <a:r>
              <a:rPr lang="ru-RU" dirty="0"/>
              <a:t>внедрения понимания в сообществе, что БЦЖ – это норма; </a:t>
            </a:r>
            <a:endParaRPr lang="en-US" dirty="0"/>
          </a:p>
          <a:p>
            <a:pPr marL="971550" lvl="1" indent="-514350">
              <a:buFont typeface="+mj-lt"/>
              <a:buAutoNum type="arabicPeriod"/>
            </a:pPr>
            <a:r>
              <a:rPr lang="ru-RU" dirty="0"/>
              <a:t>возможного изменение отношения в обществе вслед за БЦЖ к других профилактическим мерам; </a:t>
            </a:r>
            <a:endParaRPr lang="en-US" dirty="0"/>
          </a:p>
          <a:p>
            <a:pPr marL="971550" lvl="1" indent="-514350">
              <a:buFont typeface="+mj-lt"/>
              <a:buAutoNum type="arabicPeriod"/>
            </a:pPr>
            <a:r>
              <a:rPr lang="ru-RU" dirty="0"/>
              <a:t>внедрения нулевой терпимости в обществе к высказываниям, которые говорят о бесполезности БЦЖ;</a:t>
            </a:r>
            <a:endParaRPr lang="en-US" dirty="0"/>
          </a:p>
          <a:p>
            <a:pPr marL="971550" lvl="1" indent="-514350">
              <a:buFont typeface="+mj-lt"/>
              <a:buAutoNum type="arabicPeriod"/>
            </a:pPr>
            <a:r>
              <a:rPr lang="ru-RU" dirty="0"/>
              <a:t>обращения к историческому опыту. </a:t>
            </a:r>
          </a:p>
        </p:txBody>
      </p:sp>
      <p:sp>
        <p:nvSpPr>
          <p:cNvPr id="4" name="TextBox 3">
            <a:extLst>
              <a:ext uri="{FF2B5EF4-FFF2-40B4-BE49-F238E27FC236}">
                <a16:creationId xmlns:a16="http://schemas.microsoft.com/office/drawing/2014/main" id="{6455C60E-45D4-4217-96B7-0D96851672AD}"/>
              </a:ext>
            </a:extLst>
          </p:cNvPr>
          <p:cNvSpPr txBox="1"/>
          <p:nvPr/>
        </p:nvSpPr>
        <p:spPr>
          <a:xfrm>
            <a:off x="9152709" y="618309"/>
            <a:ext cx="3363360" cy="830997"/>
          </a:xfrm>
          <a:prstGeom prst="rect">
            <a:avLst/>
          </a:prstGeom>
          <a:noFill/>
        </p:spPr>
        <p:txBody>
          <a:bodyPr wrap="square" rtlCol="0">
            <a:spAutoFit/>
          </a:bodyPr>
          <a:lstStyle/>
          <a:p>
            <a:r>
              <a:rPr lang="ru-RU" sz="2000" dirty="0"/>
              <a:t>УУ  </a:t>
            </a:r>
            <a:r>
              <a:rPr lang="en-US" sz="2000" dirty="0"/>
              <a:t>=  </a:t>
            </a:r>
            <a:r>
              <a:rPr lang="en-US" sz="2000" u="sng" dirty="0"/>
              <a:t>C*O*R*R*</a:t>
            </a:r>
            <a:r>
              <a:rPr lang="en-US" sz="2800" b="1" u="sng" dirty="0">
                <a:solidFill>
                  <a:srgbClr val="C00000"/>
                </a:solidFill>
                <a:effectLst>
                  <a:outerShdw blurRad="38100" dist="38100" dir="2700000" algn="tl">
                    <a:srgbClr val="000000">
                      <a:alpha val="43137"/>
                    </a:srgbClr>
                  </a:outerShdw>
                </a:effectLst>
              </a:rPr>
              <a:t>E</a:t>
            </a:r>
            <a:r>
              <a:rPr lang="en-US" sz="2000" u="sng" dirty="0"/>
              <a:t>*C*T</a:t>
            </a:r>
            <a:endParaRPr lang="ru-RU" sz="2000" dirty="0"/>
          </a:p>
          <a:p>
            <a:r>
              <a:rPr lang="en-US" sz="2000" dirty="0"/>
              <a:t>                 W*A*L*L</a:t>
            </a:r>
            <a:endParaRPr lang="ru-RU" sz="2000" dirty="0"/>
          </a:p>
        </p:txBody>
      </p:sp>
      <p:pic>
        <p:nvPicPr>
          <p:cNvPr id="5" name="Рисунок 4">
            <a:extLst>
              <a:ext uri="{FF2B5EF4-FFF2-40B4-BE49-F238E27FC236}">
                <a16:creationId xmlns:a16="http://schemas.microsoft.com/office/drawing/2014/main" id="{15455CC3-CE80-4EE8-BA8D-7B45636B5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868" y="5039289"/>
            <a:ext cx="1337325" cy="1602362"/>
          </a:xfrm>
          <a:prstGeom prst="rect">
            <a:avLst/>
          </a:prstGeom>
        </p:spPr>
      </p:pic>
    </p:spTree>
    <p:extLst>
      <p:ext uri="{BB962C8B-B14F-4D97-AF65-F5344CB8AC3E}">
        <p14:creationId xmlns:p14="http://schemas.microsoft.com/office/powerpoint/2010/main" val="261298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94B9325-9AC8-454E-97C3-6E95CCA3EF54}"/>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4907" b="76597" l="6175" r="92739">
                        <a14:foregroundMark x1="9605" y1="71504" x2="6175" y2="72272"/>
                        <a14:foregroundMark x1="89880" y1="54204" x2="92739" y2="54204"/>
                      </a14:backgroundRemoval>
                    </a14:imgEffect>
                  </a14:imgLayer>
                </a14:imgProps>
              </a:ext>
              <a:ext uri="{28A0092B-C50C-407E-A947-70E740481C1C}">
                <a14:useLocalDpi xmlns:a14="http://schemas.microsoft.com/office/drawing/2010/main" val="0"/>
              </a:ext>
            </a:extLst>
          </a:blip>
          <a:srcRect t="41016" b="19444"/>
          <a:stretch/>
        </p:blipFill>
        <p:spPr>
          <a:xfrm>
            <a:off x="-52918" y="1"/>
            <a:ext cx="12261936" cy="6858000"/>
          </a:xfrm>
          <a:prstGeom prst="rect">
            <a:avLst/>
          </a:prstGeom>
        </p:spPr>
      </p:pic>
      <p:sp>
        <p:nvSpPr>
          <p:cNvPr id="2" name="Заголовок 1">
            <a:extLst>
              <a:ext uri="{FF2B5EF4-FFF2-40B4-BE49-F238E27FC236}">
                <a16:creationId xmlns:a16="http://schemas.microsoft.com/office/drawing/2014/main" id="{CD66FF61-2063-44FE-8E3A-13BA046881C6}"/>
              </a:ext>
            </a:extLst>
          </p:cNvPr>
          <p:cNvSpPr>
            <a:spLocks noGrp="1"/>
          </p:cNvSpPr>
          <p:nvPr>
            <p:ph type="title"/>
          </p:nvPr>
        </p:nvSpPr>
        <p:spPr/>
        <p:txBody>
          <a:bodyPr/>
          <a:lstStyle/>
          <a:p>
            <a:r>
              <a:rPr lang="ru-RU" dirty="0"/>
              <a:t>Рабочее определение:</a:t>
            </a:r>
          </a:p>
        </p:txBody>
      </p:sp>
      <p:sp>
        <p:nvSpPr>
          <p:cNvPr id="3" name="Объект 2">
            <a:extLst>
              <a:ext uri="{FF2B5EF4-FFF2-40B4-BE49-F238E27FC236}">
                <a16:creationId xmlns:a16="http://schemas.microsoft.com/office/drawing/2014/main" id="{0688A4C1-D181-4172-9154-EF623C368B44}"/>
              </a:ext>
            </a:extLst>
          </p:cNvPr>
          <p:cNvSpPr>
            <a:spLocks noGrp="1"/>
          </p:cNvSpPr>
          <p:nvPr>
            <p:ph idx="1"/>
          </p:nvPr>
        </p:nvSpPr>
        <p:spPr/>
        <p:txBody>
          <a:bodyPr>
            <a:normAutofit/>
          </a:bodyPr>
          <a:lstStyle/>
          <a:p>
            <a:pPr marL="0" indent="0">
              <a:buNone/>
            </a:pPr>
            <a:r>
              <a:rPr lang="ru-RU" sz="3600" b="1" dirty="0">
                <a:solidFill>
                  <a:srgbClr val="C00000"/>
                </a:solidFill>
                <a:effectLst>
                  <a:outerShdw blurRad="38100" dist="38100" dir="2700000" algn="tl">
                    <a:srgbClr val="000000">
                      <a:alpha val="43137"/>
                    </a:srgbClr>
                  </a:outerShdw>
                </a:effectLst>
              </a:rPr>
              <a:t>С </a:t>
            </a:r>
            <a:r>
              <a:rPr lang="ru-RU" b="1" dirty="0"/>
              <a:t>- Помощь в трудоустройстве. </a:t>
            </a:r>
          </a:p>
          <a:p>
            <a:pPr marL="0" indent="0">
              <a:buNone/>
            </a:pPr>
            <a:r>
              <a:rPr lang="ru-RU" dirty="0"/>
              <a:t>Достижимо за счет: </a:t>
            </a:r>
            <a:endParaRPr lang="en-US" dirty="0"/>
          </a:p>
          <a:p>
            <a:pPr marL="971550" lvl="1" indent="-514350">
              <a:buFont typeface="+mj-lt"/>
              <a:buAutoNum type="arabicPeriod"/>
            </a:pPr>
            <a:r>
              <a:rPr lang="ru-RU" dirty="0"/>
              <a:t>выявления потребностей в работе и соответствия квалификационным требованиям; </a:t>
            </a:r>
            <a:endParaRPr lang="en-US" dirty="0"/>
          </a:p>
          <a:p>
            <a:pPr marL="971550" lvl="1" indent="-514350">
              <a:buFont typeface="+mj-lt"/>
              <a:buAutoNum type="arabicPeriod"/>
            </a:pPr>
            <a:r>
              <a:rPr lang="ru-RU" dirty="0"/>
              <a:t>привлечения людей с ТБ не только на постоянную, но и на единовременную работу;</a:t>
            </a:r>
            <a:endParaRPr lang="en-US" dirty="0"/>
          </a:p>
          <a:p>
            <a:pPr marL="971550" lvl="1" indent="-514350">
              <a:buFont typeface="+mj-lt"/>
              <a:buAutoNum type="arabicPeriod"/>
            </a:pPr>
            <a:r>
              <a:rPr lang="ru-RU" dirty="0"/>
              <a:t>улучшения координации с другими проектами. </a:t>
            </a:r>
          </a:p>
        </p:txBody>
      </p:sp>
      <p:sp>
        <p:nvSpPr>
          <p:cNvPr id="4" name="TextBox 3">
            <a:extLst>
              <a:ext uri="{FF2B5EF4-FFF2-40B4-BE49-F238E27FC236}">
                <a16:creationId xmlns:a16="http://schemas.microsoft.com/office/drawing/2014/main" id="{7705F60D-753B-41B2-AC19-DF8C34A1C1F0}"/>
              </a:ext>
            </a:extLst>
          </p:cNvPr>
          <p:cNvSpPr txBox="1"/>
          <p:nvPr/>
        </p:nvSpPr>
        <p:spPr>
          <a:xfrm>
            <a:off x="9152709" y="618309"/>
            <a:ext cx="3363360" cy="830997"/>
          </a:xfrm>
          <a:prstGeom prst="rect">
            <a:avLst/>
          </a:prstGeom>
          <a:noFill/>
        </p:spPr>
        <p:txBody>
          <a:bodyPr wrap="square" rtlCol="0">
            <a:spAutoFit/>
          </a:bodyPr>
          <a:lstStyle/>
          <a:p>
            <a:r>
              <a:rPr lang="ru-RU" sz="2000" dirty="0"/>
              <a:t>УУ</a:t>
            </a:r>
            <a:r>
              <a:rPr lang="en-US" sz="2000" dirty="0"/>
              <a:t>=     </a:t>
            </a:r>
            <a:r>
              <a:rPr lang="en-US" sz="2000" u="sng" dirty="0"/>
              <a:t>C*O*R*R*E*</a:t>
            </a:r>
            <a:r>
              <a:rPr lang="en-US" sz="2800" b="1" u="sng" dirty="0">
                <a:solidFill>
                  <a:srgbClr val="C00000"/>
                </a:solidFill>
                <a:effectLst>
                  <a:outerShdw blurRad="38100" dist="38100" dir="2700000" algn="tl">
                    <a:srgbClr val="000000">
                      <a:alpha val="43137"/>
                    </a:srgbClr>
                  </a:outerShdw>
                </a:effectLst>
              </a:rPr>
              <a:t>C</a:t>
            </a:r>
            <a:r>
              <a:rPr lang="en-US" sz="2000" u="sng" dirty="0"/>
              <a:t>*T</a:t>
            </a:r>
            <a:endParaRPr lang="ru-RU" sz="2000" dirty="0"/>
          </a:p>
          <a:p>
            <a:r>
              <a:rPr lang="en-US" sz="2000" dirty="0"/>
              <a:t>                 W*A*L*L</a:t>
            </a:r>
            <a:endParaRPr lang="ru-RU" sz="2000" dirty="0"/>
          </a:p>
        </p:txBody>
      </p:sp>
      <p:pic>
        <p:nvPicPr>
          <p:cNvPr id="5" name="Рисунок 4">
            <a:extLst>
              <a:ext uri="{FF2B5EF4-FFF2-40B4-BE49-F238E27FC236}">
                <a16:creationId xmlns:a16="http://schemas.microsoft.com/office/drawing/2014/main" id="{F58E2DA9-1EED-4622-8BB0-305067681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446" y="4782371"/>
            <a:ext cx="1551748" cy="1859280"/>
          </a:xfrm>
          <a:prstGeom prst="rect">
            <a:avLst/>
          </a:prstGeom>
        </p:spPr>
      </p:pic>
    </p:spTree>
    <p:extLst>
      <p:ext uri="{BB962C8B-B14F-4D97-AF65-F5344CB8AC3E}">
        <p14:creationId xmlns:p14="http://schemas.microsoft.com/office/powerpoint/2010/main" val="9797749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1834</Words>
  <Application>Microsoft Office PowerPoint</Application>
  <PresentationFormat>Широкоэкранный</PresentationFormat>
  <Paragraphs>186</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Развитие навыков адвокации </vt:lpstr>
      <vt:lpstr>Формула, которая обеспечивает устойчивое участие вовлеченных сторон в процессе всесторонней поддержки людей с ТБ с целью положительного завершения лечения </vt:lpstr>
      <vt:lpstr>Рабочие определения:</vt:lpstr>
      <vt:lpstr>Рабочее определение:</vt:lpstr>
      <vt:lpstr>Рабочее определение:</vt:lpstr>
      <vt:lpstr>Рабочее определение:</vt:lpstr>
      <vt:lpstr>Рабочее определение:</vt:lpstr>
      <vt:lpstr>Рабочее определение:</vt:lpstr>
      <vt:lpstr>Рабочее определение:</vt:lpstr>
      <vt:lpstr>Рабочее определение:</vt:lpstr>
      <vt:lpstr>Рабочее определение:</vt:lpstr>
      <vt:lpstr>На основании, каких НПА айыл окмотту может и должен оказывать социальную поддержку людям с туберкулезом на  местном уровне? </vt:lpstr>
      <vt:lpstr>Какие еще НПА могут быть нам пригодиться?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навыков адвокации партнеров проекта Юсаид «Поддержка пациентов с ТБ»</dc:title>
  <dc:creator>Vitaliy Dumchev</dc:creator>
  <cp:lastModifiedBy>Ксения Кисс</cp:lastModifiedBy>
  <cp:revision>11</cp:revision>
  <dcterms:created xsi:type="dcterms:W3CDTF">2022-02-07T04:29:02Z</dcterms:created>
  <dcterms:modified xsi:type="dcterms:W3CDTF">2022-02-21T04:59:36Z</dcterms:modified>
</cp:coreProperties>
</file>